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62" r:id="rId3"/>
    <p:sldId id="274" r:id="rId4"/>
    <p:sldId id="281" r:id="rId5"/>
    <p:sldId id="282" r:id="rId6"/>
    <p:sldId id="283" r:id="rId7"/>
    <p:sldId id="284" r:id="rId8"/>
    <p:sldId id="285" r:id="rId9"/>
    <p:sldId id="286" r:id="rId10"/>
    <p:sldId id="287" r:id="rId11"/>
    <p:sldId id="275" r:id="rId12"/>
    <p:sldId id="280" r:id="rId13"/>
    <p:sldId id="276" r:id="rId14"/>
    <p:sldId id="277" r:id="rId15"/>
    <p:sldId id="278" r:id="rId16"/>
  </p:sldIdLst>
  <p:sldSz cx="12192000" cy="6858000"/>
  <p:notesSz cx="6858000" cy="9144000"/>
  <p:custDataLst>
    <p:tags r:id="rId1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2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AADC46-F6B9-4962-90BC-C00291C46553}" type="datetimeFigureOut">
              <a:rPr lang="zh-CN" altLang="en-US" smtClean="0"/>
              <a:t>2022/5/21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3C1083-DD63-41ED-AB48-F8033F1CCDAF}" type="slidenum">
              <a:rPr lang="zh-CN" altLang="en-US" smtClean="0"/>
              <a:t>‹#›</a:t>
            </a:fld>
            <a:endParaRPr lang="zh-CN" altLang="en-US"/>
          </a:p>
        </p:txBody>
      </p:sp>
    </p:spTree>
    <p:extLst>
      <p:ext uri="{BB962C8B-B14F-4D97-AF65-F5344CB8AC3E}">
        <p14:creationId xmlns:p14="http://schemas.microsoft.com/office/powerpoint/2010/main" val="2648470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Hello everyone, we are group 11, and our project is time series forecasting electricity demand using two models. The two models we use are Random Forest regression and Facebook Prophet. Our project aims to build the model with the datasets of the electricity demand of Victoria and forecast the future trend. Then we will try to optimize the result by adjusting the model's parameters. MAPE, which refers to 'mean absolute percentage error,' is used to evaluate the accuracy of the prediction. The smaller the value of MAPE, the better the prediction model will be. And We will compare the MAPE of 2 models after being optimized, figuring out which models suit this time series prediction scenario more. Next, let my partner introduce the dataset.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2</a:t>
            </a:fld>
            <a:endParaRPr lang="zh-CN" altLang="en-US"/>
          </a:p>
        </p:txBody>
      </p:sp>
    </p:spTree>
    <p:extLst>
      <p:ext uri="{BB962C8B-B14F-4D97-AF65-F5344CB8AC3E}">
        <p14:creationId xmlns:p14="http://schemas.microsoft.com/office/powerpoint/2010/main" val="202765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After that, we reformat the training set. And then, we create a new model and put the training set as a parameter into the model. This is our result, we can see that the blue part at the end is the prediction given by the model after training, and the light blue area around is its confidence range, which means that the predicted value that falls in light blue is also acceptable. (Intro Code)</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13</a:t>
            </a:fld>
            <a:endParaRPr lang="zh-CN" altLang="en-US"/>
          </a:p>
        </p:txBody>
      </p:sp>
    </p:spTree>
    <p:extLst>
      <p:ext uri="{BB962C8B-B14F-4D97-AF65-F5344CB8AC3E}">
        <p14:creationId xmlns:p14="http://schemas.microsoft.com/office/powerpoint/2010/main" val="3278063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We then import the test set and align it with the predicted part. Then we compare the prediction result (area in blue) with the actual value, and the parts that do not coincide are colored in red. We can see that their trends are broadly consistent. (Intro Code)</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14</a:t>
            </a:fld>
            <a:endParaRPr lang="zh-CN" altLang="en-US"/>
          </a:p>
        </p:txBody>
      </p:sp>
    </p:spTree>
    <p:extLst>
      <p:ext uri="{BB962C8B-B14F-4D97-AF65-F5344CB8AC3E}">
        <p14:creationId xmlns:p14="http://schemas.microsoft.com/office/powerpoint/2010/main" val="3303983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Lastly, we calculate the MAPE value, which is around 10.93. Hence the prediction performance of the Facebook Prophet model is worse than the Random Forest Regression since the Random Forest regression model has a smaller MAPE value.</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15</a:t>
            </a:fld>
            <a:endParaRPr lang="zh-CN" altLang="en-US"/>
          </a:p>
        </p:txBody>
      </p:sp>
    </p:spTree>
    <p:extLst>
      <p:ext uri="{BB962C8B-B14F-4D97-AF65-F5344CB8AC3E}">
        <p14:creationId xmlns:p14="http://schemas.microsoft.com/office/powerpoint/2010/main" val="3262148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The dataset is the half-hourly electricity demand in MW of Victoria, Australia, from 2014 to 2021. We found the dataset on the AEMO, the Australia electricity market operator.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The dataset is firstly merged by excel. Then I convert the first column from ‘nonsense strings’ to the ‘datetime’: a specific data type that is understandable for the time series model. After this, I perform resampling to the dataset. Convert it from half-hourly to daily demand, reducing much of the computing.</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3</a:t>
            </a:fld>
            <a:endParaRPr lang="zh-CN" altLang="en-US"/>
          </a:p>
        </p:txBody>
      </p:sp>
    </p:spTree>
    <p:extLst>
      <p:ext uri="{BB962C8B-B14F-4D97-AF65-F5344CB8AC3E}">
        <p14:creationId xmlns:p14="http://schemas.microsoft.com/office/powerpoint/2010/main" val="1441170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 Pick at random K data points from the training set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 Build the decision tree associated with those K data point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 Choose the number of trees you want to build and repeat step 1 &amp;2</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 For a new data point, make each one of your Trees predict the value of Y for the data point, and assign the New data point the </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average</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across all of the predicted Y values.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一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It has an effective method for estimating missing data and maintains accuracy when a large proportion of the data are missing</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二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It runs efficiently on large datasets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4</a:t>
            </a:fld>
            <a:endParaRPr lang="zh-CN" altLang="en-US"/>
          </a:p>
        </p:txBody>
      </p:sp>
    </p:spTree>
    <p:extLst>
      <p:ext uri="{BB962C8B-B14F-4D97-AF65-F5344CB8AC3E}">
        <p14:creationId xmlns:p14="http://schemas.microsoft.com/office/powerpoint/2010/main" val="14412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as mentioned previously, I’m </a:t>
            </a:r>
            <a:r>
              <a:rPr lang="en-US" altLang="zh-CN" dirty="0" err="1"/>
              <a:t>gonna</a:t>
            </a:r>
            <a:r>
              <a:rPr lang="en-US" altLang="zh-CN" dirty="0"/>
              <a:t> spilt the datasets into two parts: training set and testing test. After that, we input the training set to the model constructor.</a:t>
            </a:r>
            <a:endParaRPr lang="zh-CN" altLang="en-US" dirty="0"/>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5</a:t>
            </a:fld>
            <a:endParaRPr lang="zh-CN" altLang="en-US"/>
          </a:p>
        </p:txBody>
      </p:sp>
    </p:spTree>
    <p:extLst>
      <p:ext uri="{BB962C8B-B14F-4D97-AF65-F5344CB8AC3E}">
        <p14:creationId xmlns:p14="http://schemas.microsoft.com/office/powerpoint/2010/main" val="1758379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Now, we choose some parameters to iterate and try to get the parameter grid of best performance. When we get that, reconstruct the model and run it to see how it goes.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6</a:t>
            </a:fld>
            <a:endParaRPr lang="zh-CN" altLang="en-US"/>
          </a:p>
        </p:txBody>
      </p:sp>
    </p:spTree>
    <p:extLst>
      <p:ext uri="{BB962C8B-B14F-4D97-AF65-F5344CB8AC3E}">
        <p14:creationId xmlns:p14="http://schemas.microsoft.com/office/powerpoint/2010/main" val="388441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Now, the MAPE of the model is 5.64, and look at the line chart of the prediction vs actual, we can tell that generally it predict well, except for some points with a high fluctuation range.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However, it is just the beginning phase that we merely try a few parameters. We definitely haven’t reached the best one.</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7</a:t>
            </a:fld>
            <a:endParaRPr lang="zh-CN" altLang="en-US"/>
          </a:p>
        </p:txBody>
      </p:sp>
    </p:spTree>
    <p:extLst>
      <p:ext uri="{BB962C8B-B14F-4D97-AF65-F5344CB8AC3E}">
        <p14:creationId xmlns:p14="http://schemas.microsoft.com/office/powerpoint/2010/main" val="3803131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So if we iterate it all, it will be too much and time-consuming [nearly 60 thousands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combin</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so we utilize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RandomizedSearchCV</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fcn</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to help us randomly select parts of them.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n_iter</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controls the number of different combinations to try</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cv: the number of folds to use for cross validation</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cross-validation:</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when sampling, we split the sample into k sub-samples, leave a single sub-sample for validation and other K-1 sub-samples for training, and repeat the process K times.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8</a:t>
            </a:fld>
            <a:endParaRPr lang="zh-CN" altLang="en-US"/>
          </a:p>
        </p:txBody>
      </p:sp>
    </p:spTree>
    <p:extLst>
      <p:ext uri="{BB962C8B-B14F-4D97-AF65-F5344CB8AC3E}">
        <p14:creationId xmlns:p14="http://schemas.microsoft.com/office/powerpoint/2010/main" val="2256767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The second model is Facebook Prophet. It is an open-source time series forecasting algorithm from Facebook that can handle not only the presence of some outliers in the time series, but also the case of partial missing values, and can also predict the future trend of the time series almost entirely automatically, especially suitable for time series with strong seasonal influences and several seasonal historical data.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11</a:t>
            </a:fld>
            <a:endParaRPr lang="zh-CN" altLang="en-US"/>
          </a:p>
        </p:txBody>
      </p:sp>
    </p:spTree>
    <p:extLst>
      <p:ext uri="{BB962C8B-B14F-4D97-AF65-F5344CB8AC3E}">
        <p14:creationId xmlns:p14="http://schemas.microsoft.com/office/powerpoint/2010/main" val="3956538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6670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Similarly, we divide the dataset into two parts about the process. The data for 2014-2020 is for training, and the data for 2021 is for testing.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26670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(Intro Code).</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C93C1083-DD63-41ED-AB48-F8033F1CCDAF}" type="slidenum">
              <a:rPr lang="zh-CN" altLang="en-US" smtClean="0"/>
              <a:t>12</a:t>
            </a:fld>
            <a:endParaRPr lang="zh-CN" altLang="en-US"/>
          </a:p>
        </p:txBody>
      </p:sp>
    </p:spTree>
    <p:extLst>
      <p:ext uri="{BB962C8B-B14F-4D97-AF65-F5344CB8AC3E}">
        <p14:creationId xmlns:p14="http://schemas.microsoft.com/office/powerpoint/2010/main" val="4183046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ltLang="zh-CN"/>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12EFEAB-E1DB-4FC8-A05B-E8239FC34F8A}" type="datetimeFigureOut">
              <a:rPr lang="zh-CN" altLang="en-US" smtClean="0"/>
              <a:t>2022/5/21</a:t>
            </a:fld>
            <a:endParaRPr lang="zh-CN" altLang="en-US"/>
          </a:p>
        </p:txBody>
      </p:sp>
      <p:sp>
        <p:nvSpPr>
          <p:cNvPr id="5" name="Footer Placeholder 4"/>
          <p:cNvSpPr>
            <a:spLocks noGrp="1"/>
          </p:cNvSpPr>
          <p:nvPr>
            <p:ph type="ftr" sz="quarter" idx="11"/>
          </p:nvPr>
        </p:nvSpPr>
        <p:spPr>
          <a:xfrm>
            <a:off x="3962399" y="5870575"/>
            <a:ext cx="4893958" cy="377825"/>
          </a:xfrm>
        </p:spPr>
        <p:txBody>
          <a:bodyPr/>
          <a:lstStyle/>
          <a:p>
            <a:endParaRPr lang="zh-CN" altLang="en-US"/>
          </a:p>
        </p:txBody>
      </p:sp>
      <p:sp>
        <p:nvSpPr>
          <p:cNvPr id="6" name="Slide Number Placeholder 5"/>
          <p:cNvSpPr>
            <a:spLocks noGrp="1"/>
          </p:cNvSpPr>
          <p:nvPr>
            <p:ph type="sldNum" sz="quarter" idx="12"/>
          </p:nvPr>
        </p:nvSpPr>
        <p:spPr>
          <a:xfrm>
            <a:off x="10608958" y="5870575"/>
            <a:ext cx="551167" cy="377825"/>
          </a:xfrm>
        </p:spPr>
        <p:txBody>
          <a:bodyPr/>
          <a:lstStyle/>
          <a:p>
            <a:fld id="{06378A6B-23B9-4E6D-8CB4-7DB2A709D404}"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ltLang="zh-CN"/>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ltLang="zh-CN"/>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ltLang="zh-CN"/>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ltLang="zh-CN"/>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ltLang="zh-CN"/>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ltLang="zh-CN"/>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ltLang="zh-CN"/>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378A6B-23B9-4E6D-8CB4-7DB2A709D404}" type="slidenum">
              <a:rPr lang="zh-CN" altLang="en-US" smtClean="0"/>
              <a:t>‹#›</a:t>
            </a:fld>
            <a:endParaRPr lang="zh-CN" altLang="en-US"/>
          </a:p>
        </p:txBody>
      </p:sp>
      <p:sp>
        <p:nvSpPr>
          <p:cNvPr id="8" name="Title 1"/>
          <p:cNvSpPr>
            <a:spLocks noGrp="1"/>
          </p:cNvSpPr>
          <p:nvPr>
            <p:ph type="title"/>
          </p:nvPr>
        </p:nvSpPr>
        <p:spPr>
          <a:xfrm>
            <a:off x="685801" y="609600"/>
            <a:ext cx="10131425" cy="1456267"/>
          </a:xfrm>
        </p:spPr>
        <p:txBody>
          <a:bodyPr/>
          <a:lstStyle/>
          <a:p>
            <a:r>
              <a:rPr lang="en-US" altLang="zh-CN"/>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nchor="ct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ltLang="zh-CN"/>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ltLang="zh-CN"/>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ltLang="zh-CN"/>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12EFEAB-E1DB-4FC8-A05B-E8239FC34F8A}" type="datetimeFigureOut">
              <a:rPr lang="zh-CN" altLang="en-US" smtClean="0"/>
              <a:t>2022/5/21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378A6B-23B9-4E6D-8CB4-7DB2A709D40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12EFEAB-E1DB-4FC8-A05B-E8239FC34F8A}" type="datetimeFigureOut">
              <a:rPr lang="zh-CN" altLang="en-US" smtClean="0"/>
              <a:t>2022/5/21</a:t>
            </a:fld>
            <a:endParaRPr lang="zh-CN" alt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378A6B-23B9-4E6D-8CB4-7DB2A709D404}"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02163" y="988289"/>
            <a:ext cx="7587673" cy="923330"/>
          </a:xfrm>
          <a:prstGeom prst="rect">
            <a:avLst/>
          </a:prstGeom>
          <a:solidFill>
            <a:schemeClr val="tx1">
              <a:lumMod val="85000"/>
              <a:lumOff val="15000"/>
              <a:alpha val="82000"/>
            </a:schemeClr>
          </a:solidFill>
          <a:effectLst>
            <a:softEdge rad="177800"/>
          </a:effectLst>
        </p:spPr>
        <p:txBody>
          <a:bodyPr wrap="square" rtlCol="0">
            <a:prstTxWarp prst="textChevronInverted">
              <a:avLst/>
            </a:prstTxWarp>
            <a:spAutoFit/>
          </a:bodyPr>
          <a:lstStyle/>
          <a:p>
            <a:r>
              <a:rPr lang="en-US" altLang="zh-CN" sz="5400" b="1" dirty="0">
                <a:ln w="12700" cmpd="sng">
                  <a:solidFill>
                    <a:schemeClr val="accent4"/>
                  </a:solidFill>
                  <a:prstDash val="solid"/>
                </a:ln>
                <a:solidFill>
                  <a:srgbClr val="002060"/>
                </a:solidFill>
                <a:effectLst>
                  <a:glow rad="101600">
                    <a:schemeClr val="accent1">
                      <a:satMod val="175000"/>
                      <a:alpha val="40000"/>
                    </a:schemeClr>
                  </a:glow>
                </a:effectLst>
                <a:latin typeface="Calibri" panose="020F0502020204030204" pitchFamily="34" charset="0"/>
                <a:cs typeface="Calibri" panose="020F0502020204030204" pitchFamily="34" charset="0"/>
              </a:rPr>
              <a:t>Time Series Prediction</a:t>
            </a:r>
            <a:endParaRPr lang="zh-CN" altLang="en-US" sz="5400" b="1" dirty="0">
              <a:ln w="12700" cmpd="sng">
                <a:solidFill>
                  <a:schemeClr val="accent4"/>
                </a:solidFill>
                <a:prstDash val="solid"/>
              </a:ln>
              <a:solidFill>
                <a:srgbClr val="002060"/>
              </a:solidFill>
              <a:effectLst>
                <a:glow rad="101600">
                  <a:schemeClr val="accent1">
                    <a:satMod val="175000"/>
                    <a:alpha val="40000"/>
                  </a:schemeClr>
                </a:glow>
              </a:effectLst>
              <a:latin typeface="Calibri" panose="020F0502020204030204" pitchFamily="34" charset="0"/>
              <a:cs typeface="Calibri" panose="020F0502020204030204" pitchFamily="34" charset="0"/>
            </a:endParaRPr>
          </a:p>
        </p:txBody>
      </p:sp>
      <p:sp>
        <p:nvSpPr>
          <p:cNvPr id="5" name="TextBox 4"/>
          <p:cNvSpPr txBox="1"/>
          <p:nvPr/>
        </p:nvSpPr>
        <p:spPr>
          <a:xfrm>
            <a:off x="7790815" y="5412740"/>
            <a:ext cx="4401185" cy="1076325"/>
          </a:xfrm>
          <a:prstGeom prst="rect">
            <a:avLst/>
          </a:prstGeom>
          <a:solidFill>
            <a:schemeClr val="tx1">
              <a:lumMod val="85000"/>
              <a:lumOff val="15000"/>
              <a:alpha val="42000"/>
            </a:schemeClr>
          </a:solidFill>
          <a:effectLst>
            <a:softEdge rad="76200"/>
          </a:effectLst>
        </p:spPr>
        <p:txBody>
          <a:bodyPr wrap="square" rtlCol="0">
            <a:spAutoFit/>
          </a:bodyPr>
          <a:lstStyle/>
          <a:p>
            <a:r>
              <a:rPr lang="en-US" altLang="zh-CN" b="1" dirty="0">
                <a:solidFill>
                  <a:schemeClr val="bg1"/>
                </a:solidFill>
              </a:rPr>
              <a:t>-</a:t>
            </a:r>
            <a:r>
              <a:rPr lang="en-US" altLang="zh-CN" sz="3200" b="1" dirty="0">
                <a:solidFill>
                  <a:schemeClr val="bg1"/>
                </a:solidFill>
                <a:effectLst>
                  <a:outerShdw blurRad="50800" dist="38100" dir="8100000" algn="tr" rotWithShape="0">
                    <a:prstClr val="black">
                      <a:alpha val="40000"/>
                    </a:prstClr>
                  </a:outerShdw>
                </a:effectLst>
              </a:rPr>
              <a:t>Xinyu Deng 1130058</a:t>
            </a:r>
          </a:p>
          <a:p>
            <a:r>
              <a:rPr lang="en-US" altLang="zh-CN" b="1" dirty="0">
                <a:solidFill>
                  <a:schemeClr val="bg1"/>
                </a:solidFill>
              </a:rPr>
              <a:t>-</a:t>
            </a:r>
            <a:r>
              <a:rPr lang="en-US" altLang="zh-CN" sz="3200" b="1" dirty="0" err="1">
                <a:solidFill>
                  <a:schemeClr val="bg1"/>
                </a:solidFill>
                <a:effectLst>
                  <a:outerShdw blurRad="50800" dist="38100" dir="8100000" algn="tr" rotWithShape="0">
                    <a:prstClr val="black">
                      <a:alpha val="40000"/>
                    </a:prstClr>
                  </a:outerShdw>
                </a:effectLst>
              </a:rPr>
              <a:t>Yuantu</a:t>
            </a:r>
            <a:r>
              <a:rPr lang="en-US" altLang="zh-CN" sz="3200" b="1" dirty="0">
                <a:solidFill>
                  <a:schemeClr val="bg1"/>
                </a:solidFill>
                <a:effectLst>
                  <a:outerShdw blurRad="50800" dist="38100" dir="8100000" algn="tr" rotWithShape="0">
                    <a:prstClr val="black">
                      <a:alpha val="40000"/>
                    </a:prstClr>
                  </a:outerShdw>
                </a:effectLst>
              </a:rPr>
              <a:t> Zhang 1129869</a:t>
            </a:r>
            <a:endParaRPr lang="zh-CN" altLang="en-US" sz="3200" b="1" dirty="0">
              <a:solidFill>
                <a:schemeClr val="bg1"/>
              </a:solidFill>
              <a:effectLst>
                <a:outerShdw blurRad="50800" dist="38100" dir="8100000" algn="tr" rotWithShape="0">
                  <a:prstClr val="black">
                    <a:alpha val="40000"/>
                  </a:prstClr>
                </a:outerShdw>
              </a:effectLst>
            </a:endParaRPr>
          </a:p>
        </p:txBody>
      </p:sp>
      <p:sp>
        <p:nvSpPr>
          <p:cNvPr id="3" name="TextBox 2"/>
          <p:cNvSpPr txBox="1"/>
          <p:nvPr/>
        </p:nvSpPr>
        <p:spPr>
          <a:xfrm>
            <a:off x="1981199" y="2159381"/>
            <a:ext cx="8229600" cy="1077218"/>
          </a:xfrm>
          <a:prstGeom prst="rect">
            <a:avLst/>
          </a:prstGeom>
          <a:noFill/>
        </p:spPr>
        <p:txBody>
          <a:bodyPr wrap="square" rtlCol="0">
            <a:spAutoFit/>
          </a:bodyPr>
          <a:lstStyle/>
          <a:p>
            <a:pPr algn="ctr"/>
            <a:r>
              <a:rPr lang="en-US" altLang="zh-CN" sz="3200" b="1" spc="50" dirty="0">
                <a:ln w="9525" cmpd="sng">
                  <a:solidFill>
                    <a:schemeClr val="accent1"/>
                  </a:solidFill>
                  <a:prstDash val="solid"/>
                </a:ln>
                <a:solidFill>
                  <a:srgbClr val="70AD47">
                    <a:tint val="1000"/>
                  </a:srgbClr>
                </a:solidFill>
                <a:effectLst>
                  <a:glow rad="38100">
                    <a:schemeClr val="accent1">
                      <a:alpha val="40000"/>
                    </a:schemeClr>
                  </a:glow>
                </a:effectLst>
              </a:rPr>
              <a:t>On Electricity demand </a:t>
            </a:r>
          </a:p>
          <a:p>
            <a:r>
              <a:rPr lang="en-US" altLang="zh-CN" sz="3200" b="1" spc="50" dirty="0">
                <a:ln w="9525" cmpd="sng">
                  <a:solidFill>
                    <a:schemeClr val="accent1"/>
                  </a:solidFill>
                  <a:prstDash val="solid"/>
                </a:ln>
                <a:solidFill>
                  <a:srgbClr val="70AD47">
                    <a:tint val="1000"/>
                  </a:srgbClr>
                </a:solidFill>
                <a:effectLst>
                  <a:glow rad="38100">
                    <a:schemeClr val="accent1">
                      <a:alpha val="40000"/>
                    </a:schemeClr>
                  </a:glow>
                </a:effectLst>
              </a:rPr>
              <a:t>(Random Forest and Facebook Prophet model)</a:t>
            </a:r>
            <a:endParaRPr lang="zh-CN" altLang="en-US" sz="32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E795E-F51E-FFF6-E078-49A86473BA66}"/>
              </a:ext>
            </a:extLst>
          </p:cNvPr>
          <p:cNvPicPr>
            <a:picLocks noChangeAspect="1"/>
          </p:cNvPicPr>
          <p:nvPr/>
        </p:nvPicPr>
        <p:blipFill>
          <a:blip r:embed="rId2"/>
          <a:stretch>
            <a:fillRect/>
          </a:stretch>
        </p:blipFill>
        <p:spPr>
          <a:xfrm>
            <a:off x="7318161" y="2364972"/>
            <a:ext cx="4365973" cy="1301505"/>
          </a:xfrm>
          <a:prstGeom prst="rect">
            <a:avLst/>
          </a:prstGeom>
        </p:spPr>
      </p:pic>
      <p:sp>
        <p:nvSpPr>
          <p:cNvPr id="8" name="TextBox 7">
            <a:extLst>
              <a:ext uri="{FF2B5EF4-FFF2-40B4-BE49-F238E27FC236}">
                <a16:creationId xmlns:a16="http://schemas.microsoft.com/office/drawing/2014/main" id="{D0B25F7D-FCE1-76CA-FCD0-4573FA146999}"/>
              </a:ext>
            </a:extLst>
          </p:cNvPr>
          <p:cNvSpPr txBox="1"/>
          <p:nvPr/>
        </p:nvSpPr>
        <p:spPr>
          <a:xfrm>
            <a:off x="281305" y="455930"/>
            <a:ext cx="3400147" cy="584775"/>
          </a:xfrm>
          <a:prstGeom prst="rect">
            <a:avLst/>
          </a:prstGeom>
          <a:noFill/>
        </p:spPr>
        <p:txBody>
          <a:bodyPr wrap="square" rtlCol="0">
            <a:spAutoFit/>
          </a:bodyPr>
          <a:lstStyle/>
          <a:p>
            <a:r>
              <a:rPr lang="en-US" altLang="zh-CN" sz="3200" b="1" dirty="0">
                <a:sym typeface="+mn-ea"/>
              </a:rPr>
              <a:t>Random Forest</a:t>
            </a:r>
            <a:endParaRPr lang="zh-CN" altLang="en-US" sz="3200" b="1" dirty="0"/>
          </a:p>
        </p:txBody>
      </p:sp>
      <p:sp>
        <p:nvSpPr>
          <p:cNvPr id="9" name="文本框 4">
            <a:extLst>
              <a:ext uri="{FF2B5EF4-FFF2-40B4-BE49-F238E27FC236}">
                <a16:creationId xmlns:a16="http://schemas.microsoft.com/office/drawing/2014/main" id="{AA5035B8-F2D4-9DB8-9148-421BBF843F40}"/>
              </a:ext>
            </a:extLst>
          </p:cNvPr>
          <p:cNvSpPr txBox="1"/>
          <p:nvPr/>
        </p:nvSpPr>
        <p:spPr>
          <a:xfrm>
            <a:off x="4624705" y="455930"/>
            <a:ext cx="2942590" cy="584775"/>
          </a:xfrm>
          <a:prstGeom prst="rect">
            <a:avLst/>
          </a:prstGeom>
          <a:noFill/>
        </p:spPr>
        <p:txBody>
          <a:bodyPr wrap="square" rtlCol="0" anchor="t">
            <a:spAutoFit/>
          </a:bodyPr>
          <a:lstStyle/>
          <a:p>
            <a:pPr algn="ctr"/>
            <a:r>
              <a:rPr lang="en-US" altLang="zh-CN" sz="3200" b="1" dirty="0">
                <a:highlight>
                  <a:srgbClr val="000080"/>
                </a:highlight>
                <a:sym typeface="+mn-ea"/>
              </a:rPr>
              <a:t>Comparison</a:t>
            </a:r>
          </a:p>
        </p:txBody>
      </p:sp>
      <p:pic>
        <p:nvPicPr>
          <p:cNvPr id="6" name="Picture 5">
            <a:extLst>
              <a:ext uri="{FF2B5EF4-FFF2-40B4-BE49-F238E27FC236}">
                <a16:creationId xmlns:a16="http://schemas.microsoft.com/office/drawing/2014/main" id="{CDCB9BBF-021C-3F1B-2A91-6A52A018C333}"/>
              </a:ext>
            </a:extLst>
          </p:cNvPr>
          <p:cNvPicPr>
            <a:picLocks noChangeAspect="1"/>
          </p:cNvPicPr>
          <p:nvPr/>
        </p:nvPicPr>
        <p:blipFill>
          <a:blip r:embed="rId3"/>
          <a:stretch>
            <a:fillRect/>
          </a:stretch>
        </p:blipFill>
        <p:spPr>
          <a:xfrm>
            <a:off x="396297" y="2364971"/>
            <a:ext cx="4477544" cy="1301506"/>
          </a:xfrm>
          <a:prstGeom prst="rect">
            <a:avLst/>
          </a:prstGeom>
        </p:spPr>
      </p:pic>
      <p:sp>
        <p:nvSpPr>
          <p:cNvPr id="2" name="Arrow: Right 1">
            <a:extLst>
              <a:ext uri="{FF2B5EF4-FFF2-40B4-BE49-F238E27FC236}">
                <a16:creationId xmlns:a16="http://schemas.microsoft.com/office/drawing/2014/main" id="{D927627A-C57E-F746-1B8B-0FE662FEA56D}"/>
              </a:ext>
            </a:extLst>
          </p:cNvPr>
          <p:cNvSpPr/>
          <p:nvPr/>
        </p:nvSpPr>
        <p:spPr>
          <a:xfrm>
            <a:off x="5234866" y="2858609"/>
            <a:ext cx="1902781" cy="499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652B24C5-B179-FEA4-9C84-84C008920DD1}"/>
              </a:ext>
            </a:extLst>
          </p:cNvPr>
          <p:cNvSpPr txBox="1"/>
          <p:nvPr/>
        </p:nvSpPr>
        <p:spPr>
          <a:xfrm>
            <a:off x="5393185" y="2565647"/>
            <a:ext cx="1405631" cy="369332"/>
          </a:xfrm>
          <a:prstGeom prst="rect">
            <a:avLst/>
          </a:prstGeom>
          <a:noFill/>
        </p:spPr>
        <p:txBody>
          <a:bodyPr wrap="square" rtlCol="0">
            <a:spAutoFit/>
          </a:bodyPr>
          <a:lstStyle/>
          <a:p>
            <a:r>
              <a:rPr lang="en-US" altLang="zh-CN" dirty="0"/>
              <a:t>Optimization</a:t>
            </a:r>
            <a:endParaRPr lang="zh-CN" altLang="en-US" dirty="0"/>
          </a:p>
        </p:txBody>
      </p:sp>
    </p:spTree>
    <p:extLst>
      <p:ext uri="{BB962C8B-B14F-4D97-AF65-F5344CB8AC3E}">
        <p14:creationId xmlns:p14="http://schemas.microsoft.com/office/powerpoint/2010/main" val="132911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7450" y="276348"/>
            <a:ext cx="4737100" cy="583565"/>
          </a:xfrm>
          <a:prstGeom prst="rect">
            <a:avLst/>
          </a:prstGeom>
          <a:noFill/>
        </p:spPr>
        <p:txBody>
          <a:bodyPr wrap="square" rtlCol="0">
            <a:spAutoFit/>
          </a:bodyPr>
          <a:lstStyle/>
          <a:p>
            <a:pPr algn="ctr"/>
            <a:r>
              <a:rPr lang="en-US" altLang="zh-CN" sz="3200" b="1" dirty="0">
                <a:sym typeface="+mn-ea"/>
              </a:rPr>
              <a:t>Facebook</a:t>
            </a:r>
            <a:r>
              <a:rPr lang="en-US" altLang="zh-CN" sz="3200" b="1" spc="50" dirty="0">
                <a:ln w="9525" cmpd="sng">
                  <a:solidFill>
                    <a:schemeClr val="accent1"/>
                  </a:solidFill>
                  <a:prstDash val="solid"/>
                </a:ln>
                <a:solidFill>
                  <a:srgbClr val="70AD47">
                    <a:tint val="1000"/>
                  </a:srgbClr>
                </a:solidFill>
                <a:effectLst>
                  <a:glow rad="38100">
                    <a:schemeClr val="accent1">
                      <a:alpha val="40000"/>
                    </a:schemeClr>
                  </a:glow>
                </a:effectLst>
                <a:sym typeface="+mn-ea"/>
              </a:rPr>
              <a:t> </a:t>
            </a:r>
            <a:r>
              <a:rPr lang="en-US" altLang="zh-CN" sz="3200" b="1" dirty="0">
                <a:sym typeface="+mn-ea"/>
              </a:rPr>
              <a:t>Prophet model</a:t>
            </a:r>
          </a:p>
        </p:txBody>
      </p:sp>
      <p:sp>
        <p:nvSpPr>
          <p:cNvPr id="4" name="文本框 3"/>
          <p:cNvSpPr txBox="1"/>
          <p:nvPr/>
        </p:nvSpPr>
        <p:spPr>
          <a:xfrm>
            <a:off x="1187450" y="1426210"/>
            <a:ext cx="7915275" cy="2584450"/>
          </a:xfrm>
          <a:prstGeom prst="rect">
            <a:avLst/>
          </a:prstGeom>
          <a:noFill/>
        </p:spPr>
        <p:txBody>
          <a:bodyPr wrap="square" rtlCol="0" anchor="t">
            <a:spAutoFit/>
          </a:bodyPr>
          <a:lstStyle/>
          <a:p>
            <a:pPr marL="285750" indent="-285750">
              <a:lnSpc>
                <a:spcPct val="200000"/>
              </a:lnSpc>
              <a:buFont typeface="Arial" panose="020B0604020202020204" pitchFamily="34" charset="0"/>
              <a:buChar char="•"/>
            </a:pPr>
            <a:r>
              <a:rPr lang="zh-CN" altLang="en-US"/>
              <a:t>An open-source time series forecasting algorithm from FaceBook</a:t>
            </a:r>
          </a:p>
          <a:p>
            <a:pPr marL="285750" indent="-285750">
              <a:lnSpc>
                <a:spcPct val="200000"/>
              </a:lnSpc>
              <a:buFont typeface="Arial" panose="020B0604020202020204" pitchFamily="34" charset="0"/>
              <a:buChar char="•"/>
            </a:pPr>
            <a:r>
              <a:rPr lang="zh-CN" altLang="en-US"/>
              <a:t>Predict future movements of time series fully automatically</a:t>
            </a:r>
          </a:p>
          <a:p>
            <a:pPr marL="285750" indent="-285750">
              <a:lnSpc>
                <a:spcPct val="200000"/>
              </a:lnSpc>
              <a:buFont typeface="Arial" panose="020B0604020202020204" pitchFamily="34" charset="0"/>
              <a:buChar char="•"/>
            </a:pPr>
            <a:r>
              <a:rPr lang="zh-CN" altLang="en-US"/>
              <a:t>Suitable for time series with strong seasonal influences</a:t>
            </a:r>
          </a:p>
          <a:p>
            <a:pPr marL="285750" indent="-285750">
              <a:lnSpc>
                <a:spcPct val="200000"/>
              </a:lnSpc>
              <a:buFont typeface="Arial" panose="020B0604020202020204" pitchFamily="34" charset="0"/>
              <a:buChar char="•"/>
            </a:pPr>
            <a:endParaRPr lang="zh-CN" altLang="en-US"/>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81305" y="1529715"/>
            <a:ext cx="11629390" cy="5091430"/>
          </a:xfrm>
          <a:prstGeom prst="rect">
            <a:avLst/>
          </a:prstGeom>
        </p:spPr>
      </p:pic>
      <p:sp>
        <p:nvSpPr>
          <p:cNvPr id="5" name="文本框 4"/>
          <p:cNvSpPr txBox="1"/>
          <p:nvPr/>
        </p:nvSpPr>
        <p:spPr>
          <a:xfrm>
            <a:off x="4624705" y="455930"/>
            <a:ext cx="2942590" cy="584775"/>
          </a:xfrm>
          <a:prstGeom prst="rect">
            <a:avLst/>
          </a:prstGeom>
          <a:noFill/>
        </p:spPr>
        <p:txBody>
          <a:bodyPr wrap="square" rtlCol="0" anchor="t">
            <a:spAutoFit/>
          </a:bodyPr>
          <a:lstStyle/>
          <a:p>
            <a:pPr algn="ctr"/>
            <a:r>
              <a:rPr lang="en-US" altLang="zh-CN" sz="3200" b="1" dirty="0">
                <a:highlight>
                  <a:srgbClr val="000080"/>
                </a:highlight>
                <a:sym typeface="+mn-ea"/>
              </a:rPr>
              <a:t>Split data</a:t>
            </a:r>
          </a:p>
        </p:txBody>
      </p:sp>
      <p:sp>
        <p:nvSpPr>
          <p:cNvPr id="3" name="TextBox 2">
            <a:extLst>
              <a:ext uri="{FF2B5EF4-FFF2-40B4-BE49-F238E27FC236}">
                <a16:creationId xmlns:a16="http://schemas.microsoft.com/office/drawing/2014/main" id="{CE020896-75F2-A68C-7825-78507E520718}"/>
              </a:ext>
            </a:extLst>
          </p:cNvPr>
          <p:cNvSpPr txBox="1"/>
          <p:nvPr/>
        </p:nvSpPr>
        <p:spPr>
          <a:xfrm>
            <a:off x="281305" y="455930"/>
            <a:ext cx="3400147" cy="584775"/>
          </a:xfrm>
          <a:prstGeom prst="rect">
            <a:avLst/>
          </a:prstGeom>
          <a:noFill/>
        </p:spPr>
        <p:txBody>
          <a:bodyPr wrap="square" rtlCol="0">
            <a:spAutoFit/>
          </a:bodyPr>
          <a:lstStyle/>
          <a:p>
            <a:r>
              <a:rPr lang="en-US" altLang="zh-CN" sz="3200" b="1" dirty="0">
                <a:sym typeface="+mn-ea"/>
              </a:rPr>
              <a:t>Facebook Prophet</a:t>
            </a:r>
            <a:endParaRPr lang="zh-CN" altLang="en-US" sz="32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80952" y="138590"/>
            <a:ext cx="2030095" cy="584775"/>
          </a:xfrm>
          <a:prstGeom prst="rect">
            <a:avLst/>
          </a:prstGeom>
          <a:noFill/>
        </p:spPr>
        <p:txBody>
          <a:bodyPr wrap="square" rtlCol="0" anchor="t">
            <a:spAutoFit/>
          </a:bodyPr>
          <a:lstStyle/>
          <a:p>
            <a:pPr algn="ctr"/>
            <a:r>
              <a:rPr lang="en-US" altLang="zh-CN" sz="3200" b="1" dirty="0">
                <a:highlight>
                  <a:srgbClr val="000080"/>
                </a:highlight>
                <a:sym typeface="+mn-ea"/>
              </a:rPr>
              <a:t>Result</a:t>
            </a:r>
          </a:p>
        </p:txBody>
      </p:sp>
      <p:pic>
        <p:nvPicPr>
          <p:cNvPr id="4" name="图片 3"/>
          <p:cNvPicPr>
            <a:picLocks noChangeAspect="1"/>
          </p:cNvPicPr>
          <p:nvPr/>
        </p:nvPicPr>
        <p:blipFill>
          <a:blip r:embed="rId3"/>
          <a:stretch>
            <a:fillRect/>
          </a:stretch>
        </p:blipFill>
        <p:spPr>
          <a:xfrm>
            <a:off x="311150" y="1040130"/>
            <a:ext cx="11569700" cy="5690870"/>
          </a:xfrm>
          <a:prstGeom prst="rect">
            <a:avLst/>
          </a:prstGeom>
        </p:spPr>
      </p:pic>
      <p:sp>
        <p:nvSpPr>
          <p:cNvPr id="5" name="TextBox 4">
            <a:extLst>
              <a:ext uri="{FF2B5EF4-FFF2-40B4-BE49-F238E27FC236}">
                <a16:creationId xmlns:a16="http://schemas.microsoft.com/office/drawing/2014/main" id="{7863D053-3895-B511-24D3-FE6D9CAF2B6B}"/>
              </a:ext>
            </a:extLst>
          </p:cNvPr>
          <p:cNvSpPr txBox="1"/>
          <p:nvPr/>
        </p:nvSpPr>
        <p:spPr>
          <a:xfrm>
            <a:off x="281305" y="455930"/>
            <a:ext cx="3400147" cy="584775"/>
          </a:xfrm>
          <a:prstGeom prst="rect">
            <a:avLst/>
          </a:prstGeom>
          <a:noFill/>
        </p:spPr>
        <p:txBody>
          <a:bodyPr wrap="square" rtlCol="0">
            <a:spAutoFit/>
          </a:bodyPr>
          <a:lstStyle/>
          <a:p>
            <a:r>
              <a:rPr lang="en-US" altLang="zh-CN" sz="3200" b="1" dirty="0">
                <a:sym typeface="+mn-ea"/>
              </a:rPr>
              <a:t>Facebook Prophet</a:t>
            </a:r>
            <a:endParaRPr lang="zh-CN" altLang="en-US" sz="32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11052" y="247015"/>
            <a:ext cx="3063875" cy="584775"/>
          </a:xfrm>
          <a:prstGeom prst="rect">
            <a:avLst/>
          </a:prstGeom>
          <a:noFill/>
        </p:spPr>
        <p:txBody>
          <a:bodyPr wrap="square" rtlCol="0" anchor="t">
            <a:spAutoFit/>
          </a:bodyPr>
          <a:lstStyle/>
          <a:p>
            <a:pPr algn="ctr"/>
            <a:r>
              <a:rPr lang="en-US" altLang="zh-CN" sz="3200" b="1" dirty="0">
                <a:highlight>
                  <a:srgbClr val="000080"/>
                </a:highlight>
                <a:sym typeface="+mn-ea"/>
              </a:rPr>
              <a:t>Comparison</a:t>
            </a:r>
          </a:p>
        </p:txBody>
      </p:sp>
      <p:pic>
        <p:nvPicPr>
          <p:cNvPr id="5" name="图片 4"/>
          <p:cNvPicPr>
            <a:picLocks noChangeAspect="1"/>
          </p:cNvPicPr>
          <p:nvPr/>
        </p:nvPicPr>
        <p:blipFill>
          <a:blip r:embed="rId3"/>
          <a:stretch>
            <a:fillRect/>
          </a:stretch>
        </p:blipFill>
        <p:spPr>
          <a:xfrm>
            <a:off x="353695" y="1250315"/>
            <a:ext cx="11578590" cy="5360670"/>
          </a:xfrm>
          <a:prstGeom prst="rect">
            <a:avLst/>
          </a:prstGeom>
        </p:spPr>
      </p:pic>
      <p:sp>
        <p:nvSpPr>
          <p:cNvPr id="6" name="TextBox 5">
            <a:extLst>
              <a:ext uri="{FF2B5EF4-FFF2-40B4-BE49-F238E27FC236}">
                <a16:creationId xmlns:a16="http://schemas.microsoft.com/office/drawing/2014/main" id="{99FDD9C7-D4FE-D54F-B364-774E25910A34}"/>
              </a:ext>
            </a:extLst>
          </p:cNvPr>
          <p:cNvSpPr txBox="1"/>
          <p:nvPr/>
        </p:nvSpPr>
        <p:spPr>
          <a:xfrm>
            <a:off x="281305" y="455930"/>
            <a:ext cx="3400147" cy="584775"/>
          </a:xfrm>
          <a:prstGeom prst="rect">
            <a:avLst/>
          </a:prstGeom>
          <a:noFill/>
        </p:spPr>
        <p:txBody>
          <a:bodyPr wrap="square" rtlCol="0">
            <a:spAutoFit/>
          </a:bodyPr>
          <a:lstStyle/>
          <a:p>
            <a:r>
              <a:rPr lang="en-US" altLang="zh-CN" sz="3200" b="1" dirty="0">
                <a:sym typeface="+mn-ea"/>
              </a:rPr>
              <a:t>Facebook Prophet</a:t>
            </a:r>
            <a:endParaRPr lang="zh-CN" altLang="en-US" sz="32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57175" y="2361565"/>
            <a:ext cx="11677650" cy="1576705"/>
          </a:xfrm>
          <a:prstGeom prst="rect">
            <a:avLst/>
          </a:prstGeom>
        </p:spPr>
      </p:pic>
      <p:sp>
        <p:nvSpPr>
          <p:cNvPr id="3" name="文本框 2"/>
          <p:cNvSpPr txBox="1"/>
          <p:nvPr/>
        </p:nvSpPr>
        <p:spPr>
          <a:xfrm>
            <a:off x="4334520" y="378781"/>
            <a:ext cx="3522959" cy="584775"/>
          </a:xfrm>
          <a:prstGeom prst="rect">
            <a:avLst/>
          </a:prstGeom>
          <a:noFill/>
        </p:spPr>
        <p:txBody>
          <a:bodyPr wrap="square" rtlCol="0">
            <a:spAutoFit/>
          </a:bodyPr>
          <a:lstStyle/>
          <a:p>
            <a:pPr algn="ctr"/>
            <a:r>
              <a:rPr lang="en-US" altLang="zh-CN" sz="3200" b="1" dirty="0">
                <a:highlight>
                  <a:srgbClr val="000080"/>
                </a:highlight>
              </a:rPr>
              <a:t>MAPE of </a:t>
            </a:r>
            <a:r>
              <a:rPr lang="en-US" altLang="zh-CN" sz="3200" b="1" dirty="0">
                <a:highlight>
                  <a:srgbClr val="000080"/>
                </a:highlight>
                <a:sym typeface="+mn-ea"/>
              </a:rPr>
              <a:t>Evaluation</a:t>
            </a:r>
          </a:p>
        </p:txBody>
      </p:sp>
      <p:pic>
        <p:nvPicPr>
          <p:cNvPr id="9" name="图片 8"/>
          <p:cNvPicPr>
            <a:picLocks noChangeAspect="1"/>
          </p:cNvPicPr>
          <p:nvPr/>
        </p:nvPicPr>
        <p:blipFill>
          <a:blip r:embed="rId4"/>
          <a:stretch>
            <a:fillRect/>
          </a:stretch>
        </p:blipFill>
        <p:spPr>
          <a:xfrm>
            <a:off x="7806690" y="4620260"/>
            <a:ext cx="3734435" cy="949325"/>
          </a:xfrm>
          <a:prstGeom prst="rect">
            <a:avLst/>
          </a:prstGeom>
        </p:spPr>
      </p:pic>
      <p:sp>
        <p:nvSpPr>
          <p:cNvPr id="5" name="TextBox 4">
            <a:extLst>
              <a:ext uri="{FF2B5EF4-FFF2-40B4-BE49-F238E27FC236}">
                <a16:creationId xmlns:a16="http://schemas.microsoft.com/office/drawing/2014/main" id="{581FEC1D-DEE0-6FC5-1D11-D087FBDE7760}"/>
              </a:ext>
            </a:extLst>
          </p:cNvPr>
          <p:cNvSpPr txBox="1"/>
          <p:nvPr/>
        </p:nvSpPr>
        <p:spPr>
          <a:xfrm>
            <a:off x="281305" y="455930"/>
            <a:ext cx="3400147" cy="584775"/>
          </a:xfrm>
          <a:prstGeom prst="rect">
            <a:avLst/>
          </a:prstGeom>
          <a:noFill/>
        </p:spPr>
        <p:txBody>
          <a:bodyPr wrap="square" rtlCol="0">
            <a:spAutoFit/>
          </a:bodyPr>
          <a:lstStyle/>
          <a:p>
            <a:r>
              <a:rPr lang="en-US" altLang="zh-CN" sz="3200" b="1" dirty="0">
                <a:sym typeface="+mn-ea"/>
              </a:rPr>
              <a:t>Facebook Prophet</a:t>
            </a:r>
            <a:endParaRPr lang="zh-CN" altLang="en-US" sz="32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2664691" y="228600"/>
            <a:ext cx="6862618" cy="592570"/>
          </a:xfrm>
          <a:prstGeom prst="rect">
            <a:avLst/>
          </a:prstGeom>
          <a:noFill/>
        </p:spPr>
        <p:txBody>
          <a:bodyPr wrap="square" rtlCol="0">
            <a:spAutoFit/>
          </a:bodyPr>
          <a:lstStyle/>
          <a:p>
            <a:pPr algn="ctr"/>
            <a:r>
              <a:rPr lang="en-US" altLang="zh-CN" sz="3200" b="1" dirty="0"/>
              <a:t>Goal</a:t>
            </a:r>
          </a:p>
        </p:txBody>
      </p:sp>
      <p:pic>
        <p:nvPicPr>
          <p:cNvPr id="1032" name="Picture 8" descr="Intro to Facebook Prophet. Walk-thru Example &amp; Repo — Everything… | by  Winston Robson | Future Vision | 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7435" y="4168775"/>
            <a:ext cx="2468880" cy="18516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radar chart&#10;&#10;Description automatically generated"/>
          <p:cNvPicPr>
            <a:picLocks noChangeAspect="1"/>
          </p:cNvPicPr>
          <p:nvPr/>
        </p:nvPicPr>
        <p:blipFill rotWithShape="1">
          <a:blip r:embed="rId5" cstate="print">
            <a:extLst>
              <a:ext uri="{28A0092B-C50C-407E-A947-70E740481C1C}">
                <a14:useLocalDpi xmlns:a14="http://schemas.microsoft.com/office/drawing/2010/main" val="0"/>
              </a:ext>
            </a:extLst>
          </a:blip>
          <a:srcRect l="10701" r="10940"/>
          <a:stretch>
            <a:fillRect/>
          </a:stretch>
        </p:blipFill>
        <p:spPr>
          <a:xfrm>
            <a:off x="1067435" y="2320290"/>
            <a:ext cx="2468245" cy="1575435"/>
          </a:xfrm>
          <a:prstGeom prst="rect">
            <a:avLst/>
          </a:prstGeom>
        </p:spPr>
      </p:pic>
      <p:sp>
        <p:nvSpPr>
          <p:cNvPr id="4" name="文本框 3"/>
          <p:cNvSpPr txBox="1"/>
          <p:nvPr/>
        </p:nvSpPr>
        <p:spPr>
          <a:xfrm>
            <a:off x="1594654" y="1678940"/>
            <a:ext cx="1414876" cy="461665"/>
          </a:xfrm>
          <a:prstGeom prst="rect">
            <a:avLst/>
          </a:prstGeom>
          <a:noFill/>
        </p:spPr>
        <p:txBody>
          <a:bodyPr wrap="square" rtlCol="0" anchor="t">
            <a:spAutoFit/>
          </a:bodyPr>
          <a:lstStyle/>
          <a:p>
            <a:r>
              <a:rPr lang="zh-CN" altLang="en-US" sz="2400" b="1" dirty="0"/>
              <a:t>Modeling</a:t>
            </a:r>
          </a:p>
        </p:txBody>
      </p:sp>
      <p:sp>
        <p:nvSpPr>
          <p:cNvPr id="6" name="文本框 5"/>
          <p:cNvSpPr txBox="1"/>
          <p:nvPr/>
        </p:nvSpPr>
        <p:spPr>
          <a:xfrm>
            <a:off x="5155247" y="1678940"/>
            <a:ext cx="1881505" cy="460375"/>
          </a:xfrm>
          <a:prstGeom prst="rect">
            <a:avLst/>
          </a:prstGeom>
          <a:noFill/>
        </p:spPr>
        <p:txBody>
          <a:bodyPr wrap="square" rtlCol="0" anchor="t">
            <a:spAutoFit/>
          </a:bodyPr>
          <a:lstStyle/>
          <a:p>
            <a:r>
              <a:rPr lang="en-US" altLang="zh-CN" sz="2400" b="1" dirty="0"/>
              <a:t>O</a:t>
            </a:r>
            <a:r>
              <a:rPr lang="zh-CN" altLang="en-US" sz="2400" b="1" dirty="0"/>
              <a:t>ptimization</a:t>
            </a:r>
          </a:p>
        </p:txBody>
      </p:sp>
      <p:sp>
        <p:nvSpPr>
          <p:cNvPr id="7" name="文本框 6"/>
          <p:cNvSpPr txBox="1"/>
          <p:nvPr/>
        </p:nvSpPr>
        <p:spPr>
          <a:xfrm>
            <a:off x="9640728" y="1662245"/>
            <a:ext cx="1601470" cy="460375"/>
          </a:xfrm>
          <a:prstGeom prst="rect">
            <a:avLst/>
          </a:prstGeom>
          <a:noFill/>
        </p:spPr>
        <p:txBody>
          <a:bodyPr wrap="square" rtlCol="0" anchor="t">
            <a:spAutoFit/>
          </a:bodyPr>
          <a:lstStyle/>
          <a:p>
            <a:r>
              <a:rPr lang="en-US" altLang="zh-CN" sz="2400" b="1" dirty="0"/>
              <a:t>E</a:t>
            </a:r>
            <a:r>
              <a:rPr lang="zh-CN" altLang="en-US" sz="2400" b="1" dirty="0"/>
              <a:t>valuation</a:t>
            </a:r>
          </a:p>
        </p:txBody>
      </p:sp>
      <p:sp>
        <p:nvSpPr>
          <p:cNvPr id="8" name="文本框 7"/>
          <p:cNvSpPr txBox="1"/>
          <p:nvPr/>
        </p:nvSpPr>
        <p:spPr>
          <a:xfrm>
            <a:off x="4821344" y="3434715"/>
            <a:ext cx="2794000" cy="922020"/>
          </a:xfrm>
          <a:prstGeom prst="rect">
            <a:avLst/>
          </a:prstGeom>
          <a:noFill/>
        </p:spPr>
        <p:txBody>
          <a:bodyPr wrap="square" rtlCol="0" anchor="t">
            <a:spAutoFit/>
          </a:bodyPr>
          <a:lstStyle/>
          <a:p>
            <a:r>
              <a:rPr lang="zh-CN" altLang="en-US" dirty="0"/>
              <a:t>By adjusting the parameters, the </a:t>
            </a:r>
            <a:r>
              <a:rPr lang="en-US" altLang="zh-CN" dirty="0"/>
              <a:t>prediction</a:t>
            </a:r>
            <a:r>
              <a:rPr lang="zh-CN" altLang="en-US" dirty="0"/>
              <a:t> results are closer to the actual values</a:t>
            </a:r>
          </a:p>
        </p:txBody>
      </p:sp>
      <p:pic>
        <p:nvPicPr>
          <p:cNvPr id="9" name="图片 8"/>
          <p:cNvPicPr>
            <a:picLocks noChangeAspect="1"/>
          </p:cNvPicPr>
          <p:nvPr/>
        </p:nvPicPr>
        <p:blipFill>
          <a:blip r:embed="rId6"/>
          <a:stretch>
            <a:fillRect/>
          </a:stretch>
        </p:blipFill>
        <p:spPr>
          <a:xfrm>
            <a:off x="8872854" y="4406280"/>
            <a:ext cx="3137217" cy="1115562"/>
          </a:xfrm>
          <a:prstGeom prst="rect">
            <a:avLst/>
          </a:prstGeom>
        </p:spPr>
      </p:pic>
      <p:sp>
        <p:nvSpPr>
          <p:cNvPr id="10" name="文本框 9"/>
          <p:cNvSpPr txBox="1"/>
          <p:nvPr/>
        </p:nvSpPr>
        <p:spPr>
          <a:xfrm>
            <a:off x="9171462" y="3523615"/>
            <a:ext cx="2540000" cy="645160"/>
          </a:xfrm>
          <a:prstGeom prst="rect">
            <a:avLst/>
          </a:prstGeom>
          <a:noFill/>
        </p:spPr>
        <p:txBody>
          <a:bodyPr wrap="square" rtlCol="0" anchor="t">
            <a:spAutoFit/>
          </a:bodyPr>
          <a:lstStyle/>
          <a:p>
            <a:r>
              <a:rPr lang="zh-CN" altLang="en-US" dirty="0"/>
              <a:t>Mean Absolute Percentage Error（</a:t>
            </a:r>
            <a:r>
              <a:rPr lang="en-US" altLang="zh-CN" dirty="0"/>
              <a:t>MAPE</a:t>
            </a:r>
            <a:r>
              <a:rPr lang="zh-CN" altLang="en-US" dirty="0"/>
              <a:t>）</a:t>
            </a:r>
          </a:p>
        </p:txBody>
      </p:sp>
      <p:sp>
        <p:nvSpPr>
          <p:cNvPr id="2" name="Arrow: Right 1">
            <a:extLst>
              <a:ext uri="{FF2B5EF4-FFF2-40B4-BE49-F238E27FC236}">
                <a16:creationId xmlns:a16="http://schemas.microsoft.com/office/drawing/2014/main" id="{F3BA8A4C-DD22-0201-4282-03248677ECD3}"/>
              </a:ext>
            </a:extLst>
          </p:cNvPr>
          <p:cNvSpPr/>
          <p:nvPr/>
        </p:nvSpPr>
        <p:spPr>
          <a:xfrm>
            <a:off x="3808520" y="3599440"/>
            <a:ext cx="870012" cy="592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Arrow: Right 11">
            <a:extLst>
              <a:ext uri="{FF2B5EF4-FFF2-40B4-BE49-F238E27FC236}">
                <a16:creationId xmlns:a16="http://schemas.microsoft.com/office/drawing/2014/main" id="{F1CFA111-F4E6-6731-1A25-E68C4B0390B7}"/>
              </a:ext>
            </a:extLst>
          </p:cNvPr>
          <p:cNvSpPr/>
          <p:nvPr/>
        </p:nvSpPr>
        <p:spPr>
          <a:xfrm>
            <a:off x="7758156" y="3603424"/>
            <a:ext cx="870012" cy="592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75231" y="206660"/>
            <a:ext cx="6862618" cy="592570"/>
          </a:xfrm>
          <a:prstGeom prst="rect">
            <a:avLst/>
          </a:prstGeom>
          <a:noFill/>
        </p:spPr>
        <p:txBody>
          <a:bodyPr wrap="square" rtlCol="0">
            <a:spAutoFit/>
          </a:bodyPr>
          <a:lstStyle/>
          <a:p>
            <a:pPr algn="ctr"/>
            <a:r>
              <a:rPr lang="en-US" altLang="zh-CN" sz="3200" b="1" dirty="0"/>
              <a:t>Dataset</a:t>
            </a:r>
          </a:p>
        </p:txBody>
      </p:sp>
      <p:sp>
        <p:nvSpPr>
          <p:cNvPr id="5" name="TextBox 4"/>
          <p:cNvSpPr txBox="1"/>
          <p:nvPr/>
        </p:nvSpPr>
        <p:spPr>
          <a:xfrm>
            <a:off x="3454660" y="1137159"/>
            <a:ext cx="5675439" cy="1200329"/>
          </a:xfrm>
          <a:prstGeom prst="rect">
            <a:avLst/>
          </a:prstGeom>
          <a:noFill/>
        </p:spPr>
        <p:txBody>
          <a:bodyPr wrap="square" rtlCol="0">
            <a:spAutoFit/>
          </a:bodyPr>
          <a:lstStyle/>
          <a:p>
            <a:r>
              <a:rPr lang="en-US" altLang="zh-CN" b="1" i="1" dirty="0">
                <a:highlight>
                  <a:srgbClr val="0000FF"/>
                </a:highlight>
              </a:rPr>
              <a:t>VIC2014-2021: </a:t>
            </a:r>
          </a:p>
          <a:p>
            <a:r>
              <a:rPr lang="en-US" altLang="zh-CN" dirty="0"/>
              <a:t>Time series dataset of the electricity demand in MW for Victoria, Australia, every half hour from 2014 to 2021. </a:t>
            </a:r>
          </a:p>
          <a:p>
            <a:r>
              <a:rPr lang="en-US" altLang="zh-CN" dirty="0"/>
              <a:t>Source: AEMO (Australia Energy Market Operator).</a:t>
            </a:r>
            <a:endParaRPr lang="zh-CN" altLang="en-US" dirty="0"/>
          </a:p>
        </p:txBody>
      </p:sp>
      <p:pic>
        <p:nvPicPr>
          <p:cNvPr id="2050" name="Picture 2" descr="Living in Victoria Australia - HealthStaff Recruitment"/>
          <p:cNvPicPr>
            <a:picLocks noChangeAspect="1" noChangeArrowheads="1"/>
          </p:cNvPicPr>
          <p:nvPr/>
        </p:nvPicPr>
        <p:blipFill rotWithShape="1">
          <a:blip r:embed="rId3">
            <a:extLst>
              <a:ext uri="{28A0092B-C50C-407E-A947-70E740481C1C}">
                <a14:useLocalDpi xmlns:a14="http://schemas.microsoft.com/office/drawing/2010/main" val="0"/>
              </a:ext>
            </a:extLst>
          </a:blip>
          <a:srcRect l="30063" t="8637" r="11682" b="9112"/>
          <a:stretch>
            <a:fillRect/>
          </a:stretch>
        </p:blipFill>
        <p:spPr bwMode="auto">
          <a:xfrm>
            <a:off x="444054" y="1022192"/>
            <a:ext cx="3562350" cy="335309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3112277" y="3243531"/>
            <a:ext cx="2352675" cy="1763896"/>
          </a:xfrm>
          <a:prstGeom prst="ellipse">
            <a:avLst/>
          </a:prstGeom>
          <a:blipFill dpi="0" rotWithShape="1">
            <a:blip r:embed="rId4">
              <a:alphaModFix amt="3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Train set</a:t>
            </a:r>
            <a:r>
              <a:rPr lang="en-US" altLang="zh-CN" sz="2400" dirty="0"/>
              <a:t>:</a:t>
            </a:r>
          </a:p>
          <a:p>
            <a:pPr algn="ctr"/>
            <a:r>
              <a:rPr lang="en-US" altLang="zh-CN" dirty="0"/>
              <a:t>2014-2020</a:t>
            </a:r>
            <a:endParaRPr lang="zh-CN" altLang="en-US" dirty="0"/>
          </a:p>
        </p:txBody>
      </p:sp>
      <p:sp>
        <p:nvSpPr>
          <p:cNvPr id="8" name="Oval 7"/>
          <p:cNvSpPr/>
          <p:nvPr/>
        </p:nvSpPr>
        <p:spPr>
          <a:xfrm>
            <a:off x="6727049" y="3243531"/>
            <a:ext cx="2788426" cy="1763896"/>
          </a:xfrm>
          <a:prstGeom prst="ellipse">
            <a:avLst/>
          </a:prstGeom>
          <a:blipFill dpi="0" rotWithShape="1">
            <a:blip r:embed="rId5">
              <a:alphaModFix amt="3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Test set</a:t>
            </a:r>
            <a:r>
              <a:rPr lang="en-US" altLang="zh-CN" sz="2400" dirty="0"/>
              <a:t>:</a:t>
            </a:r>
          </a:p>
          <a:p>
            <a:pPr algn="ctr"/>
            <a:r>
              <a:rPr lang="en-US" altLang="zh-CN" dirty="0"/>
              <a:t>2021</a:t>
            </a:r>
          </a:p>
          <a:p>
            <a:pPr algn="ctr"/>
            <a:r>
              <a:rPr lang="en-US" altLang="zh-CN" dirty="0"/>
              <a:t>(Forecast vs Actual)</a:t>
            </a:r>
            <a:endParaRPr lang="zh-CN" altLang="en-US" dirty="0"/>
          </a:p>
        </p:txBody>
      </p:sp>
      <p:pic>
        <p:nvPicPr>
          <p:cNvPr id="9" name="Picture 8">
            <a:extLst>
              <a:ext uri="{FF2B5EF4-FFF2-40B4-BE49-F238E27FC236}">
                <a16:creationId xmlns:a16="http://schemas.microsoft.com/office/drawing/2014/main" id="{5252FE71-A7D2-917C-553C-7E300DF237FC}"/>
              </a:ext>
            </a:extLst>
          </p:cNvPr>
          <p:cNvPicPr>
            <a:picLocks noChangeAspect="1"/>
          </p:cNvPicPr>
          <p:nvPr/>
        </p:nvPicPr>
        <p:blipFill>
          <a:blip r:embed="rId6"/>
          <a:stretch>
            <a:fillRect/>
          </a:stretch>
        </p:blipFill>
        <p:spPr>
          <a:xfrm>
            <a:off x="5072190" y="3394991"/>
            <a:ext cx="2047619" cy="3352381"/>
          </a:xfrm>
          <a:prstGeom prst="rect">
            <a:avLst/>
          </a:prstGeom>
        </p:spPr>
      </p:pic>
      <p:pic>
        <p:nvPicPr>
          <p:cNvPr id="13" name="Picture 12">
            <a:extLst>
              <a:ext uri="{FF2B5EF4-FFF2-40B4-BE49-F238E27FC236}">
                <a16:creationId xmlns:a16="http://schemas.microsoft.com/office/drawing/2014/main" id="{3462B0A9-E615-6F0E-B205-005F21B117D0}"/>
              </a:ext>
            </a:extLst>
          </p:cNvPr>
          <p:cNvPicPr>
            <a:picLocks noChangeAspect="1"/>
          </p:cNvPicPr>
          <p:nvPr/>
        </p:nvPicPr>
        <p:blipFill>
          <a:blip r:embed="rId7"/>
          <a:stretch>
            <a:fillRect/>
          </a:stretch>
        </p:blipFill>
        <p:spPr>
          <a:xfrm>
            <a:off x="3581715" y="2453594"/>
            <a:ext cx="5028571" cy="876190"/>
          </a:xfrm>
          <a:prstGeom prst="rect">
            <a:avLst/>
          </a:prstGeom>
        </p:spPr>
      </p:pic>
      <p:cxnSp>
        <p:nvCxnSpPr>
          <p:cNvPr id="15" name="Straight Arrow Connector 14">
            <a:extLst>
              <a:ext uri="{FF2B5EF4-FFF2-40B4-BE49-F238E27FC236}">
                <a16:creationId xmlns:a16="http://schemas.microsoft.com/office/drawing/2014/main" id="{9F1DF9DA-5930-DAA2-1652-A9D2359CDD66}"/>
              </a:ext>
            </a:extLst>
          </p:cNvPr>
          <p:cNvCxnSpPr>
            <a:cxnSpLocks/>
          </p:cNvCxnSpPr>
          <p:nvPr/>
        </p:nvCxnSpPr>
        <p:spPr>
          <a:xfrm flipH="1">
            <a:off x="8702893" y="2907587"/>
            <a:ext cx="72878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A3494CE-5869-9F9C-0E21-565895A5EFB9}"/>
              </a:ext>
            </a:extLst>
          </p:cNvPr>
          <p:cNvSpPr txBox="1"/>
          <p:nvPr/>
        </p:nvSpPr>
        <p:spPr>
          <a:xfrm>
            <a:off x="9688531" y="2722921"/>
            <a:ext cx="2208746" cy="369332"/>
          </a:xfrm>
          <a:prstGeom prst="rect">
            <a:avLst/>
          </a:prstGeom>
          <a:noFill/>
        </p:spPr>
        <p:txBody>
          <a:bodyPr wrap="none" rtlCol="0">
            <a:spAutoFit/>
          </a:bodyPr>
          <a:lstStyle/>
          <a:p>
            <a:r>
              <a:rPr lang="en-US" altLang="zh-CN" dirty="0"/>
              <a:t>Set to ‘datetime’ type</a:t>
            </a:r>
            <a:endParaRPr lang="zh-CN" altLang="en-US" dirty="0"/>
          </a:p>
        </p:txBody>
      </p:sp>
      <p:pic>
        <p:nvPicPr>
          <p:cNvPr id="20" name="Picture 19">
            <a:extLst>
              <a:ext uri="{FF2B5EF4-FFF2-40B4-BE49-F238E27FC236}">
                <a16:creationId xmlns:a16="http://schemas.microsoft.com/office/drawing/2014/main" id="{64E6A245-B2B1-9698-6A5B-2C1D417F873F}"/>
              </a:ext>
            </a:extLst>
          </p:cNvPr>
          <p:cNvPicPr>
            <a:picLocks noChangeAspect="1"/>
          </p:cNvPicPr>
          <p:nvPr/>
        </p:nvPicPr>
        <p:blipFill>
          <a:blip r:embed="rId8"/>
          <a:stretch>
            <a:fillRect/>
          </a:stretch>
        </p:blipFill>
        <p:spPr>
          <a:xfrm>
            <a:off x="4972189" y="2703888"/>
            <a:ext cx="2247619" cy="304762"/>
          </a:xfrm>
          <a:prstGeom prst="rect">
            <a:avLst/>
          </a:prstGeom>
        </p:spPr>
      </p:pic>
      <p:pic>
        <p:nvPicPr>
          <p:cNvPr id="22" name="Picture 21">
            <a:extLst>
              <a:ext uri="{FF2B5EF4-FFF2-40B4-BE49-F238E27FC236}">
                <a16:creationId xmlns:a16="http://schemas.microsoft.com/office/drawing/2014/main" id="{C982A62E-6750-DC24-8107-428C44296BC7}"/>
              </a:ext>
            </a:extLst>
          </p:cNvPr>
          <p:cNvPicPr>
            <a:picLocks noChangeAspect="1"/>
          </p:cNvPicPr>
          <p:nvPr/>
        </p:nvPicPr>
        <p:blipFill>
          <a:blip r:embed="rId9"/>
          <a:stretch>
            <a:fillRect/>
          </a:stretch>
        </p:blipFill>
        <p:spPr>
          <a:xfrm>
            <a:off x="7219808" y="3462807"/>
            <a:ext cx="1628571" cy="3219048"/>
          </a:xfrm>
          <a:prstGeom prst="rect">
            <a:avLst/>
          </a:prstGeom>
        </p:spPr>
      </p:pic>
      <p:sp>
        <p:nvSpPr>
          <p:cNvPr id="24" name="Arrow: Right 23">
            <a:extLst>
              <a:ext uri="{FF2B5EF4-FFF2-40B4-BE49-F238E27FC236}">
                <a16:creationId xmlns:a16="http://schemas.microsoft.com/office/drawing/2014/main" id="{5460F84E-B87A-E7E4-156A-B472BDFB9931}"/>
              </a:ext>
            </a:extLst>
          </p:cNvPr>
          <p:cNvSpPr/>
          <p:nvPr/>
        </p:nvSpPr>
        <p:spPr>
          <a:xfrm>
            <a:off x="5464952" y="4666034"/>
            <a:ext cx="1654857" cy="406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a:extLst>
              <a:ext uri="{FF2B5EF4-FFF2-40B4-BE49-F238E27FC236}">
                <a16:creationId xmlns:a16="http://schemas.microsoft.com/office/drawing/2014/main" id="{9613DA9B-CFAF-04FB-575F-4CF3472FD340}"/>
              </a:ext>
            </a:extLst>
          </p:cNvPr>
          <p:cNvSpPr txBox="1"/>
          <p:nvPr/>
        </p:nvSpPr>
        <p:spPr>
          <a:xfrm>
            <a:off x="5583133" y="4296702"/>
            <a:ext cx="1246816" cy="369332"/>
          </a:xfrm>
          <a:prstGeom prst="rect">
            <a:avLst/>
          </a:prstGeom>
          <a:noFill/>
        </p:spPr>
        <p:txBody>
          <a:bodyPr wrap="none" rtlCol="0">
            <a:spAutoFit/>
          </a:bodyPr>
          <a:lstStyle/>
          <a:p>
            <a:r>
              <a:rPr lang="en-US" altLang="zh-CN" dirty="0"/>
              <a:t>resampling</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0 -1.85185E-6 L -0.14479 0.00023 " pathEditMode="relative" rAng="0" ptsTypes="AA">
                                      <p:cBhvr>
                                        <p:cTn id="36" dur="2000" fill="hold"/>
                                        <p:tgtEl>
                                          <p:spTgt spid="9"/>
                                        </p:tgtEl>
                                        <p:attrNameLst>
                                          <p:attrName>ppt_x</p:attrName>
                                          <p:attrName>ppt_y</p:attrName>
                                        </p:attrNameLst>
                                      </p:cBhvr>
                                      <p:rCtr x="-7240" y="0"/>
                                    </p:animMotion>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170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170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8" grpId="0"/>
      <p:bldP spid="18" grpId="1"/>
      <p:bldP spid="24" grpId="0" animBg="1"/>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a:extLst>
              <a:ext uri="{FF2B5EF4-FFF2-40B4-BE49-F238E27FC236}">
                <a16:creationId xmlns:a16="http://schemas.microsoft.com/office/drawing/2014/main" id="{D116A212-E04C-FD99-0B51-310470487768}"/>
              </a:ext>
            </a:extLst>
          </p:cNvPr>
          <p:cNvSpPr txBox="1"/>
          <p:nvPr/>
        </p:nvSpPr>
        <p:spPr>
          <a:xfrm>
            <a:off x="3727450" y="249715"/>
            <a:ext cx="4737100" cy="583565"/>
          </a:xfrm>
          <a:prstGeom prst="rect">
            <a:avLst/>
          </a:prstGeom>
          <a:noFill/>
        </p:spPr>
        <p:txBody>
          <a:bodyPr wrap="square" rtlCol="0">
            <a:spAutoFit/>
          </a:bodyPr>
          <a:lstStyle/>
          <a:p>
            <a:pPr algn="ctr"/>
            <a:r>
              <a:rPr lang="en-US" altLang="zh-CN" sz="3200" b="1" dirty="0">
                <a:sym typeface="+mn-ea"/>
              </a:rPr>
              <a:t>Random Forest Regression</a:t>
            </a:r>
          </a:p>
        </p:txBody>
      </p:sp>
      <p:pic>
        <p:nvPicPr>
          <p:cNvPr id="1026" name="Picture 2" descr="Random Forest Regression. Random Forest Regression is a… | by Chaya Bakshi  | Level Up Coding">
            <a:extLst>
              <a:ext uri="{FF2B5EF4-FFF2-40B4-BE49-F238E27FC236}">
                <a16:creationId xmlns:a16="http://schemas.microsoft.com/office/drawing/2014/main" id="{0721A256-1329-C719-AB0E-53D4CA834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95" y="1394511"/>
            <a:ext cx="5992305" cy="3802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1AC6F0-4EF6-A7F3-7DAE-900FC26078E1}"/>
              </a:ext>
            </a:extLst>
          </p:cNvPr>
          <p:cNvSpPr txBox="1"/>
          <p:nvPr/>
        </p:nvSpPr>
        <p:spPr>
          <a:xfrm>
            <a:off x="6244083" y="1873190"/>
            <a:ext cx="5678627" cy="2062103"/>
          </a:xfrm>
          <a:prstGeom prst="rect">
            <a:avLst/>
          </a:prstGeom>
          <a:noFill/>
        </p:spPr>
        <p:txBody>
          <a:bodyPr wrap="square" rtlCol="0">
            <a:spAutoFit/>
          </a:bodyPr>
          <a:lstStyle/>
          <a:p>
            <a:pPr marL="342900" indent="-342900">
              <a:buFont typeface="+mj-lt"/>
              <a:buAutoNum type="arabicPeriod"/>
            </a:pPr>
            <a:r>
              <a:rPr lang="en-US" altLang="zh-CN" dirty="0"/>
              <a:t>A type of supervised learning algorithm that uses ensemble learning methods (bagging). </a:t>
            </a:r>
          </a:p>
          <a:p>
            <a:pPr marL="342900" indent="-342900">
              <a:buFont typeface="+mj-lt"/>
              <a:buAutoNum type="arabicPeriod"/>
            </a:pPr>
            <a:endParaRPr lang="en-US" altLang="zh-CN" dirty="0"/>
          </a:p>
          <a:p>
            <a:pPr marL="342900" indent="-342900">
              <a:buFont typeface="+mj-lt"/>
              <a:buAutoNum type="arabicPeriod"/>
            </a:pPr>
            <a:r>
              <a:rPr lang="en-US" altLang="zh-CN" dirty="0"/>
              <a:t>It operates by constructing multiple individual </a:t>
            </a:r>
            <a:r>
              <a:rPr lang="en-US" altLang="zh-CN" sz="2000" b="1" dirty="0">
                <a:highlight>
                  <a:srgbClr val="000000"/>
                </a:highlight>
              </a:rPr>
              <a:t>decision trees </a:t>
            </a:r>
            <a:r>
              <a:rPr lang="en-US" altLang="zh-CN" dirty="0"/>
              <a:t>at training. Predictions from all trees are pooled to make the final prediction (mean of the prediction of the individual trees)</a:t>
            </a:r>
            <a:endParaRPr lang="zh-CN" altLang="en-US" dirty="0"/>
          </a:p>
        </p:txBody>
      </p:sp>
      <p:sp>
        <p:nvSpPr>
          <p:cNvPr id="2" name="TextBox 1">
            <a:extLst>
              <a:ext uri="{FF2B5EF4-FFF2-40B4-BE49-F238E27FC236}">
                <a16:creationId xmlns:a16="http://schemas.microsoft.com/office/drawing/2014/main" id="{1FB3D991-92B0-16BA-9E40-7AF7C60AC007}"/>
              </a:ext>
            </a:extLst>
          </p:cNvPr>
          <p:cNvSpPr txBox="1"/>
          <p:nvPr/>
        </p:nvSpPr>
        <p:spPr>
          <a:xfrm>
            <a:off x="6301787" y="1688135"/>
            <a:ext cx="5563218" cy="2585323"/>
          </a:xfrm>
          <a:prstGeom prst="rect">
            <a:avLst/>
          </a:prstGeom>
          <a:noFill/>
        </p:spPr>
        <p:txBody>
          <a:bodyPr wrap="square" rtlCol="0">
            <a:spAutoFit/>
          </a:bodyPr>
          <a:lstStyle/>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 Pick at random K data points from the training set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 Build the decision tree associated with those K data point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 Choose the number of trees you want to build and repeat step 1 &amp;2</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 For a new data point, make each one of your Trees predict the value of Y for the data point, and assign the New data point the average across all of the predicted Y values.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6533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12FA22-3D58-AF05-7A9F-F37187D16AAB}"/>
              </a:ext>
            </a:extLst>
          </p:cNvPr>
          <p:cNvSpPr txBox="1"/>
          <p:nvPr/>
        </p:nvSpPr>
        <p:spPr>
          <a:xfrm>
            <a:off x="281305" y="455930"/>
            <a:ext cx="3400147" cy="584775"/>
          </a:xfrm>
          <a:prstGeom prst="rect">
            <a:avLst/>
          </a:prstGeom>
          <a:noFill/>
        </p:spPr>
        <p:txBody>
          <a:bodyPr wrap="square" rtlCol="0">
            <a:spAutoFit/>
          </a:bodyPr>
          <a:lstStyle/>
          <a:p>
            <a:r>
              <a:rPr lang="en-US" altLang="zh-CN" sz="3200" b="1" dirty="0">
                <a:sym typeface="+mn-ea"/>
              </a:rPr>
              <a:t>Random Forest</a:t>
            </a:r>
            <a:endParaRPr lang="zh-CN" altLang="en-US" sz="3200" b="1" dirty="0"/>
          </a:p>
        </p:txBody>
      </p:sp>
      <p:pic>
        <p:nvPicPr>
          <p:cNvPr id="4" name="Graphic 3">
            <a:extLst>
              <a:ext uri="{FF2B5EF4-FFF2-40B4-BE49-F238E27FC236}">
                <a16:creationId xmlns:a16="http://schemas.microsoft.com/office/drawing/2014/main" id="{BE8764FD-8101-4E85-1018-B92B757209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0125" y="1654538"/>
            <a:ext cx="7089457" cy="4253674"/>
          </a:xfrm>
          <a:prstGeom prst="rect">
            <a:avLst/>
          </a:prstGeom>
        </p:spPr>
      </p:pic>
      <p:sp>
        <p:nvSpPr>
          <p:cNvPr id="6" name="文本框 4">
            <a:extLst>
              <a:ext uri="{FF2B5EF4-FFF2-40B4-BE49-F238E27FC236}">
                <a16:creationId xmlns:a16="http://schemas.microsoft.com/office/drawing/2014/main" id="{EEFF2AA8-12C5-6C20-232B-83EDA37CC720}"/>
              </a:ext>
            </a:extLst>
          </p:cNvPr>
          <p:cNvSpPr txBox="1"/>
          <p:nvPr/>
        </p:nvSpPr>
        <p:spPr>
          <a:xfrm>
            <a:off x="4624705" y="455930"/>
            <a:ext cx="2942590" cy="584775"/>
          </a:xfrm>
          <a:prstGeom prst="rect">
            <a:avLst/>
          </a:prstGeom>
          <a:noFill/>
        </p:spPr>
        <p:txBody>
          <a:bodyPr wrap="square" rtlCol="0" anchor="t">
            <a:spAutoFit/>
          </a:bodyPr>
          <a:lstStyle/>
          <a:p>
            <a:pPr algn="ctr"/>
            <a:r>
              <a:rPr lang="en-US" altLang="zh-CN" sz="3200" b="1" dirty="0">
                <a:highlight>
                  <a:srgbClr val="000080"/>
                </a:highlight>
                <a:sym typeface="+mn-ea"/>
              </a:rPr>
              <a:t>Time Split</a:t>
            </a:r>
          </a:p>
        </p:txBody>
      </p:sp>
      <p:sp>
        <p:nvSpPr>
          <p:cNvPr id="2" name="TextBox 1">
            <a:extLst>
              <a:ext uri="{FF2B5EF4-FFF2-40B4-BE49-F238E27FC236}">
                <a16:creationId xmlns:a16="http://schemas.microsoft.com/office/drawing/2014/main" id="{68EE326B-1B62-CC27-E2C7-8E5868D25065}"/>
              </a:ext>
            </a:extLst>
          </p:cNvPr>
          <p:cNvSpPr txBox="1"/>
          <p:nvPr/>
        </p:nvSpPr>
        <p:spPr>
          <a:xfrm>
            <a:off x="8318376" y="2967335"/>
            <a:ext cx="3497802" cy="923330"/>
          </a:xfrm>
          <a:prstGeom prst="rect">
            <a:avLst/>
          </a:prstGeom>
          <a:noFill/>
        </p:spPr>
        <p:txBody>
          <a:bodyPr wrap="square" rtlCol="0">
            <a:spAutoFit/>
          </a:bodyPr>
          <a:lstStyle/>
          <a:p>
            <a:r>
              <a:rPr lang="en-US" altLang="zh-CN" dirty="0"/>
              <a:t>The</a:t>
            </a:r>
            <a:r>
              <a:rPr lang="zh-CN" altLang="en-US" dirty="0"/>
              <a:t> </a:t>
            </a:r>
            <a:r>
              <a:rPr lang="en-US" altLang="zh-CN" dirty="0"/>
              <a:t>chart</a:t>
            </a:r>
            <a:r>
              <a:rPr lang="zh-CN" altLang="en-US" dirty="0"/>
              <a:t> </a:t>
            </a:r>
            <a:r>
              <a:rPr lang="en-US" altLang="zh-CN" dirty="0"/>
              <a:t>of</a:t>
            </a:r>
            <a:r>
              <a:rPr lang="zh-CN" altLang="en-US" dirty="0"/>
              <a:t> </a:t>
            </a:r>
            <a:r>
              <a:rPr lang="en-US" altLang="zh-CN" dirty="0"/>
              <a:t>the</a:t>
            </a:r>
            <a:r>
              <a:rPr lang="zh-CN" altLang="en-US" dirty="0"/>
              <a:t> </a:t>
            </a:r>
            <a:r>
              <a:rPr lang="en-US" altLang="zh-CN" dirty="0"/>
              <a:t>electricity demand shows seasonality, implying the time series is predictable.</a:t>
            </a:r>
            <a:endParaRPr lang="zh-CN" altLang="en-US" dirty="0"/>
          </a:p>
        </p:txBody>
      </p:sp>
    </p:spTree>
    <p:extLst>
      <p:ext uri="{BB962C8B-B14F-4D97-AF65-F5344CB8AC3E}">
        <p14:creationId xmlns:p14="http://schemas.microsoft.com/office/powerpoint/2010/main" val="4261481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ABE15F-4AD1-DC10-D4CC-B696B77B30F3}"/>
              </a:ext>
            </a:extLst>
          </p:cNvPr>
          <p:cNvSpPr txBox="1"/>
          <p:nvPr/>
        </p:nvSpPr>
        <p:spPr>
          <a:xfrm>
            <a:off x="281305" y="455930"/>
            <a:ext cx="3400147" cy="584775"/>
          </a:xfrm>
          <a:prstGeom prst="rect">
            <a:avLst/>
          </a:prstGeom>
          <a:noFill/>
        </p:spPr>
        <p:txBody>
          <a:bodyPr wrap="square" rtlCol="0">
            <a:spAutoFit/>
          </a:bodyPr>
          <a:lstStyle/>
          <a:p>
            <a:r>
              <a:rPr lang="en-US" altLang="zh-CN" sz="3200" b="1" dirty="0">
                <a:sym typeface="+mn-ea"/>
              </a:rPr>
              <a:t>Random Forest</a:t>
            </a:r>
            <a:endParaRPr lang="zh-CN" altLang="en-US" sz="3200" b="1" dirty="0"/>
          </a:p>
        </p:txBody>
      </p:sp>
      <p:pic>
        <p:nvPicPr>
          <p:cNvPr id="7" name="Picture 6">
            <a:extLst>
              <a:ext uri="{FF2B5EF4-FFF2-40B4-BE49-F238E27FC236}">
                <a16:creationId xmlns:a16="http://schemas.microsoft.com/office/drawing/2014/main" id="{68254550-ED85-FA4C-9557-43C58311B699}"/>
              </a:ext>
            </a:extLst>
          </p:cNvPr>
          <p:cNvPicPr>
            <a:picLocks noChangeAspect="1"/>
          </p:cNvPicPr>
          <p:nvPr/>
        </p:nvPicPr>
        <p:blipFill>
          <a:blip r:embed="rId3"/>
          <a:stretch>
            <a:fillRect/>
          </a:stretch>
        </p:blipFill>
        <p:spPr>
          <a:xfrm>
            <a:off x="3557213" y="1289368"/>
            <a:ext cx="5137406" cy="2139632"/>
          </a:xfrm>
          <a:prstGeom prst="rect">
            <a:avLst/>
          </a:prstGeom>
        </p:spPr>
      </p:pic>
      <p:pic>
        <p:nvPicPr>
          <p:cNvPr id="9" name="Picture 8">
            <a:extLst>
              <a:ext uri="{FF2B5EF4-FFF2-40B4-BE49-F238E27FC236}">
                <a16:creationId xmlns:a16="http://schemas.microsoft.com/office/drawing/2014/main" id="{8E7CC471-BE6D-0663-0669-0126082A5C47}"/>
              </a:ext>
            </a:extLst>
          </p:cNvPr>
          <p:cNvPicPr>
            <a:picLocks noChangeAspect="1"/>
          </p:cNvPicPr>
          <p:nvPr/>
        </p:nvPicPr>
        <p:blipFill>
          <a:blip r:embed="rId4"/>
          <a:stretch>
            <a:fillRect/>
          </a:stretch>
        </p:blipFill>
        <p:spPr>
          <a:xfrm>
            <a:off x="3213485" y="3660007"/>
            <a:ext cx="5765028" cy="903083"/>
          </a:xfrm>
          <a:prstGeom prst="rect">
            <a:avLst/>
          </a:prstGeom>
        </p:spPr>
      </p:pic>
      <p:pic>
        <p:nvPicPr>
          <p:cNvPr id="11" name="Picture 10">
            <a:extLst>
              <a:ext uri="{FF2B5EF4-FFF2-40B4-BE49-F238E27FC236}">
                <a16:creationId xmlns:a16="http://schemas.microsoft.com/office/drawing/2014/main" id="{D3BC2B08-36FF-2253-015A-186C61180A68}"/>
              </a:ext>
            </a:extLst>
          </p:cNvPr>
          <p:cNvPicPr>
            <a:picLocks noChangeAspect="1"/>
          </p:cNvPicPr>
          <p:nvPr/>
        </p:nvPicPr>
        <p:blipFill>
          <a:blip r:embed="rId5"/>
          <a:stretch>
            <a:fillRect/>
          </a:stretch>
        </p:blipFill>
        <p:spPr>
          <a:xfrm>
            <a:off x="3241126" y="4927661"/>
            <a:ext cx="5769579" cy="1031350"/>
          </a:xfrm>
          <a:prstGeom prst="rect">
            <a:avLst/>
          </a:prstGeom>
        </p:spPr>
      </p:pic>
      <p:sp>
        <p:nvSpPr>
          <p:cNvPr id="14" name="文本框 4">
            <a:extLst>
              <a:ext uri="{FF2B5EF4-FFF2-40B4-BE49-F238E27FC236}">
                <a16:creationId xmlns:a16="http://schemas.microsoft.com/office/drawing/2014/main" id="{C1178833-82C2-9330-750E-B0CF07E19065}"/>
              </a:ext>
            </a:extLst>
          </p:cNvPr>
          <p:cNvSpPr txBox="1"/>
          <p:nvPr/>
        </p:nvSpPr>
        <p:spPr>
          <a:xfrm>
            <a:off x="4624705" y="455930"/>
            <a:ext cx="2942590" cy="584775"/>
          </a:xfrm>
          <a:prstGeom prst="rect">
            <a:avLst/>
          </a:prstGeom>
          <a:noFill/>
        </p:spPr>
        <p:txBody>
          <a:bodyPr wrap="square" rtlCol="0" anchor="t">
            <a:spAutoFit/>
          </a:bodyPr>
          <a:lstStyle/>
          <a:p>
            <a:pPr algn="ctr"/>
            <a:r>
              <a:rPr lang="en-US" altLang="zh-CN" sz="3200" b="1" dirty="0">
                <a:highlight>
                  <a:srgbClr val="000080"/>
                </a:highlight>
                <a:sym typeface="+mn-ea"/>
              </a:rPr>
              <a:t>Modeling</a:t>
            </a:r>
          </a:p>
        </p:txBody>
      </p:sp>
    </p:spTree>
    <p:extLst>
      <p:ext uri="{BB962C8B-B14F-4D97-AF65-F5344CB8AC3E}">
        <p14:creationId xmlns:p14="http://schemas.microsoft.com/office/powerpoint/2010/main" val="1393884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1C277-BAD6-E23F-92CE-4B4BA0CDDA93}"/>
              </a:ext>
            </a:extLst>
          </p:cNvPr>
          <p:cNvSpPr txBox="1"/>
          <p:nvPr/>
        </p:nvSpPr>
        <p:spPr>
          <a:xfrm>
            <a:off x="281305" y="455930"/>
            <a:ext cx="3400147" cy="584775"/>
          </a:xfrm>
          <a:prstGeom prst="rect">
            <a:avLst/>
          </a:prstGeom>
          <a:noFill/>
        </p:spPr>
        <p:txBody>
          <a:bodyPr wrap="square" rtlCol="0">
            <a:spAutoFit/>
          </a:bodyPr>
          <a:lstStyle/>
          <a:p>
            <a:r>
              <a:rPr lang="en-US" altLang="zh-CN" sz="3200" b="1" dirty="0">
                <a:sym typeface="+mn-ea"/>
              </a:rPr>
              <a:t>Random Forest</a:t>
            </a:r>
            <a:endParaRPr lang="zh-CN" altLang="en-US" sz="3200" b="1" dirty="0"/>
          </a:p>
        </p:txBody>
      </p:sp>
      <p:pic>
        <p:nvPicPr>
          <p:cNvPr id="4" name="Picture 3">
            <a:extLst>
              <a:ext uri="{FF2B5EF4-FFF2-40B4-BE49-F238E27FC236}">
                <a16:creationId xmlns:a16="http://schemas.microsoft.com/office/drawing/2014/main" id="{CDE413B0-8F16-BE10-59AB-E58CF0924A8D}"/>
              </a:ext>
            </a:extLst>
          </p:cNvPr>
          <p:cNvPicPr>
            <a:picLocks noChangeAspect="1"/>
          </p:cNvPicPr>
          <p:nvPr/>
        </p:nvPicPr>
        <p:blipFill>
          <a:blip r:embed="rId3"/>
          <a:stretch>
            <a:fillRect/>
          </a:stretch>
        </p:blipFill>
        <p:spPr>
          <a:xfrm>
            <a:off x="2114851" y="1773869"/>
            <a:ext cx="7962297" cy="4704994"/>
          </a:xfrm>
          <a:prstGeom prst="rect">
            <a:avLst/>
          </a:prstGeom>
        </p:spPr>
      </p:pic>
      <p:sp>
        <p:nvSpPr>
          <p:cNvPr id="10" name="文本框 4">
            <a:extLst>
              <a:ext uri="{FF2B5EF4-FFF2-40B4-BE49-F238E27FC236}">
                <a16:creationId xmlns:a16="http://schemas.microsoft.com/office/drawing/2014/main" id="{39D867A9-855B-BE57-C357-EA0FE7785C7E}"/>
              </a:ext>
            </a:extLst>
          </p:cNvPr>
          <p:cNvSpPr txBox="1"/>
          <p:nvPr/>
        </p:nvSpPr>
        <p:spPr>
          <a:xfrm>
            <a:off x="4624705" y="455930"/>
            <a:ext cx="2942590" cy="584775"/>
          </a:xfrm>
          <a:prstGeom prst="rect">
            <a:avLst/>
          </a:prstGeom>
          <a:noFill/>
        </p:spPr>
        <p:txBody>
          <a:bodyPr wrap="square" rtlCol="0" anchor="t">
            <a:spAutoFit/>
          </a:bodyPr>
          <a:lstStyle/>
          <a:p>
            <a:pPr algn="ctr"/>
            <a:r>
              <a:rPr lang="en-US" altLang="zh-CN" sz="3200" b="1" dirty="0">
                <a:highlight>
                  <a:srgbClr val="000080"/>
                </a:highlight>
                <a:sym typeface="+mn-ea"/>
              </a:rPr>
              <a:t>Result</a:t>
            </a:r>
          </a:p>
        </p:txBody>
      </p:sp>
      <p:pic>
        <p:nvPicPr>
          <p:cNvPr id="11" name="Picture 10">
            <a:extLst>
              <a:ext uri="{FF2B5EF4-FFF2-40B4-BE49-F238E27FC236}">
                <a16:creationId xmlns:a16="http://schemas.microsoft.com/office/drawing/2014/main" id="{2EECE790-D190-6ABE-3D6F-110F09B89E35}"/>
              </a:ext>
            </a:extLst>
          </p:cNvPr>
          <p:cNvPicPr>
            <a:picLocks noChangeAspect="1"/>
          </p:cNvPicPr>
          <p:nvPr/>
        </p:nvPicPr>
        <p:blipFill>
          <a:blip r:embed="rId4"/>
          <a:stretch>
            <a:fillRect/>
          </a:stretch>
        </p:blipFill>
        <p:spPr>
          <a:xfrm>
            <a:off x="143283" y="1040705"/>
            <a:ext cx="3676190" cy="657143"/>
          </a:xfrm>
          <a:prstGeom prst="rect">
            <a:avLst/>
          </a:prstGeom>
        </p:spPr>
      </p:pic>
    </p:spTree>
    <p:extLst>
      <p:ext uri="{BB962C8B-B14F-4D97-AF65-F5344CB8AC3E}">
        <p14:creationId xmlns:p14="http://schemas.microsoft.com/office/powerpoint/2010/main" val="67029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1C277-BAD6-E23F-92CE-4B4BA0CDDA93}"/>
              </a:ext>
            </a:extLst>
          </p:cNvPr>
          <p:cNvSpPr txBox="1"/>
          <p:nvPr/>
        </p:nvSpPr>
        <p:spPr>
          <a:xfrm>
            <a:off x="281305" y="455930"/>
            <a:ext cx="3400147" cy="584775"/>
          </a:xfrm>
          <a:prstGeom prst="rect">
            <a:avLst/>
          </a:prstGeom>
          <a:noFill/>
        </p:spPr>
        <p:txBody>
          <a:bodyPr wrap="square" rtlCol="0">
            <a:spAutoFit/>
          </a:bodyPr>
          <a:lstStyle/>
          <a:p>
            <a:r>
              <a:rPr lang="en-US" altLang="zh-CN" sz="3200" b="1" dirty="0">
                <a:sym typeface="+mn-ea"/>
              </a:rPr>
              <a:t>Random Forest</a:t>
            </a:r>
            <a:endParaRPr lang="zh-CN" altLang="en-US" sz="3200" b="1" dirty="0"/>
          </a:p>
        </p:txBody>
      </p:sp>
      <p:sp>
        <p:nvSpPr>
          <p:cNvPr id="10" name="文本框 4">
            <a:extLst>
              <a:ext uri="{FF2B5EF4-FFF2-40B4-BE49-F238E27FC236}">
                <a16:creationId xmlns:a16="http://schemas.microsoft.com/office/drawing/2014/main" id="{39D867A9-855B-BE57-C357-EA0FE7785C7E}"/>
              </a:ext>
            </a:extLst>
          </p:cNvPr>
          <p:cNvSpPr txBox="1"/>
          <p:nvPr/>
        </p:nvSpPr>
        <p:spPr>
          <a:xfrm>
            <a:off x="4624705" y="455930"/>
            <a:ext cx="2942590" cy="584775"/>
          </a:xfrm>
          <a:prstGeom prst="rect">
            <a:avLst/>
          </a:prstGeom>
          <a:noFill/>
        </p:spPr>
        <p:txBody>
          <a:bodyPr wrap="square" rtlCol="0" anchor="t">
            <a:spAutoFit/>
          </a:bodyPr>
          <a:lstStyle/>
          <a:p>
            <a:pPr algn="ctr"/>
            <a:r>
              <a:rPr lang="en-US" altLang="zh-CN" sz="3200" b="1" dirty="0">
                <a:highlight>
                  <a:srgbClr val="000080"/>
                </a:highlight>
                <a:sym typeface="+mn-ea"/>
              </a:rPr>
              <a:t>Optimization</a:t>
            </a:r>
          </a:p>
        </p:txBody>
      </p:sp>
      <p:pic>
        <p:nvPicPr>
          <p:cNvPr id="5" name="Picture 4">
            <a:extLst>
              <a:ext uri="{FF2B5EF4-FFF2-40B4-BE49-F238E27FC236}">
                <a16:creationId xmlns:a16="http://schemas.microsoft.com/office/drawing/2014/main" id="{E803FFE7-1D5F-0365-0AF2-F11A397A5BC5}"/>
              </a:ext>
            </a:extLst>
          </p:cNvPr>
          <p:cNvPicPr>
            <a:picLocks noChangeAspect="1"/>
          </p:cNvPicPr>
          <p:nvPr/>
        </p:nvPicPr>
        <p:blipFill>
          <a:blip r:embed="rId3"/>
          <a:stretch>
            <a:fillRect/>
          </a:stretch>
        </p:blipFill>
        <p:spPr>
          <a:xfrm>
            <a:off x="2760412" y="1308144"/>
            <a:ext cx="6671174" cy="5093926"/>
          </a:xfrm>
          <a:prstGeom prst="rect">
            <a:avLst/>
          </a:prstGeom>
        </p:spPr>
      </p:pic>
      <p:pic>
        <p:nvPicPr>
          <p:cNvPr id="7" name="Picture 6">
            <a:extLst>
              <a:ext uri="{FF2B5EF4-FFF2-40B4-BE49-F238E27FC236}">
                <a16:creationId xmlns:a16="http://schemas.microsoft.com/office/drawing/2014/main" id="{FE7E44DE-FD8C-F758-1B71-0162F89540A0}"/>
              </a:ext>
            </a:extLst>
          </p:cNvPr>
          <p:cNvPicPr>
            <a:picLocks noChangeAspect="1"/>
          </p:cNvPicPr>
          <p:nvPr/>
        </p:nvPicPr>
        <p:blipFill>
          <a:blip r:embed="rId4"/>
          <a:stretch>
            <a:fillRect/>
          </a:stretch>
        </p:blipFill>
        <p:spPr>
          <a:xfrm>
            <a:off x="1458959" y="1732681"/>
            <a:ext cx="9274079" cy="4244852"/>
          </a:xfrm>
          <a:prstGeom prst="rect">
            <a:avLst/>
          </a:prstGeom>
        </p:spPr>
      </p:pic>
    </p:spTree>
    <p:extLst>
      <p:ext uri="{BB962C8B-B14F-4D97-AF65-F5344CB8AC3E}">
        <p14:creationId xmlns:p14="http://schemas.microsoft.com/office/powerpoint/2010/main" val="47047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22" presetClass="entr" presetSubtype="4" fill="hold" nodeType="afterEffect">
                                  <p:stCondLst>
                                    <p:cond delay="30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BAD8BA-608E-2ED8-9F89-0AFA2AC7735F}"/>
              </a:ext>
            </a:extLst>
          </p:cNvPr>
          <p:cNvPicPr>
            <a:picLocks noChangeAspect="1"/>
          </p:cNvPicPr>
          <p:nvPr/>
        </p:nvPicPr>
        <p:blipFill>
          <a:blip r:embed="rId2"/>
          <a:stretch>
            <a:fillRect/>
          </a:stretch>
        </p:blipFill>
        <p:spPr>
          <a:xfrm>
            <a:off x="2097575" y="1252309"/>
            <a:ext cx="7996849" cy="2980644"/>
          </a:xfrm>
          <a:prstGeom prst="rect">
            <a:avLst/>
          </a:prstGeom>
        </p:spPr>
      </p:pic>
      <p:pic>
        <p:nvPicPr>
          <p:cNvPr id="7" name="Picture 6">
            <a:extLst>
              <a:ext uri="{FF2B5EF4-FFF2-40B4-BE49-F238E27FC236}">
                <a16:creationId xmlns:a16="http://schemas.microsoft.com/office/drawing/2014/main" id="{2BBE795E-F51E-FFF6-E078-49A86473BA66}"/>
              </a:ext>
            </a:extLst>
          </p:cNvPr>
          <p:cNvPicPr>
            <a:picLocks noChangeAspect="1"/>
          </p:cNvPicPr>
          <p:nvPr/>
        </p:nvPicPr>
        <p:blipFill>
          <a:blip r:embed="rId3"/>
          <a:stretch>
            <a:fillRect/>
          </a:stretch>
        </p:blipFill>
        <p:spPr>
          <a:xfrm>
            <a:off x="2835279" y="4444557"/>
            <a:ext cx="6521439" cy="1161134"/>
          </a:xfrm>
          <a:prstGeom prst="rect">
            <a:avLst/>
          </a:prstGeom>
        </p:spPr>
      </p:pic>
      <p:sp>
        <p:nvSpPr>
          <p:cNvPr id="8" name="TextBox 7">
            <a:extLst>
              <a:ext uri="{FF2B5EF4-FFF2-40B4-BE49-F238E27FC236}">
                <a16:creationId xmlns:a16="http://schemas.microsoft.com/office/drawing/2014/main" id="{D0B25F7D-FCE1-76CA-FCD0-4573FA146999}"/>
              </a:ext>
            </a:extLst>
          </p:cNvPr>
          <p:cNvSpPr txBox="1"/>
          <p:nvPr/>
        </p:nvSpPr>
        <p:spPr>
          <a:xfrm>
            <a:off x="281305" y="455930"/>
            <a:ext cx="3400147" cy="584775"/>
          </a:xfrm>
          <a:prstGeom prst="rect">
            <a:avLst/>
          </a:prstGeom>
          <a:noFill/>
        </p:spPr>
        <p:txBody>
          <a:bodyPr wrap="square" rtlCol="0">
            <a:spAutoFit/>
          </a:bodyPr>
          <a:lstStyle/>
          <a:p>
            <a:r>
              <a:rPr lang="en-US" altLang="zh-CN" sz="3200" b="1" dirty="0">
                <a:sym typeface="+mn-ea"/>
              </a:rPr>
              <a:t>Random Forest</a:t>
            </a:r>
            <a:endParaRPr lang="zh-CN" altLang="en-US" sz="3200" b="1" dirty="0"/>
          </a:p>
        </p:txBody>
      </p:sp>
      <p:sp>
        <p:nvSpPr>
          <p:cNvPr id="9" name="文本框 4">
            <a:extLst>
              <a:ext uri="{FF2B5EF4-FFF2-40B4-BE49-F238E27FC236}">
                <a16:creationId xmlns:a16="http://schemas.microsoft.com/office/drawing/2014/main" id="{AA5035B8-F2D4-9DB8-9148-421BBF843F40}"/>
              </a:ext>
            </a:extLst>
          </p:cNvPr>
          <p:cNvSpPr txBox="1"/>
          <p:nvPr/>
        </p:nvSpPr>
        <p:spPr>
          <a:xfrm>
            <a:off x="4624705" y="455930"/>
            <a:ext cx="2942590" cy="584775"/>
          </a:xfrm>
          <a:prstGeom prst="rect">
            <a:avLst/>
          </a:prstGeom>
          <a:noFill/>
        </p:spPr>
        <p:txBody>
          <a:bodyPr wrap="square" rtlCol="0" anchor="t">
            <a:spAutoFit/>
          </a:bodyPr>
          <a:lstStyle/>
          <a:p>
            <a:pPr algn="ctr"/>
            <a:r>
              <a:rPr lang="en-US" altLang="zh-CN" sz="3200" b="1" dirty="0">
                <a:highlight>
                  <a:srgbClr val="000080"/>
                </a:highlight>
                <a:sym typeface="+mn-ea"/>
              </a:rPr>
              <a:t>Re-modeling</a:t>
            </a:r>
          </a:p>
        </p:txBody>
      </p:sp>
    </p:spTree>
    <p:extLst>
      <p:ext uri="{BB962C8B-B14F-4D97-AF65-F5344CB8AC3E}">
        <p14:creationId xmlns:p14="http://schemas.microsoft.com/office/powerpoint/2010/main" val="13843607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c4MDg1MjdmODVmNDQ1MDEwZjZiYmIxM2I3OTNkMjY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252</TotalTime>
  <Words>1180</Words>
  <Application>Microsoft Office PowerPoint</Application>
  <PresentationFormat>Widescreen</PresentationFormat>
  <Paragraphs>92</Paragraphs>
  <Slides>15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等线</vt:lpstr>
      <vt:lpstr>Arial</vt:lpstr>
      <vt:lpstr>Calibri</vt:lpstr>
      <vt:lpstr>Calibri Light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deng xinyu</dc:creator>
  <cp:lastModifiedBy>deng xinyu</cp:lastModifiedBy>
  <cp:revision>58</cp:revision>
  <dcterms:created xsi:type="dcterms:W3CDTF">2021-05-12T11:31:00Z</dcterms:created>
  <dcterms:modified xsi:type="dcterms:W3CDTF">2022-05-20T17:25:42Z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EFDD53B342C141AF9B6B4D14F94AB172</vt:lpwstr>
  </property>
  <property fmtid="{D5CDD505-2E9C-101B-9397-08002B2CF9AE}" pid="3" name="KSOProductBuildVer">
    <vt:lpwstr>2052-11.1.0.11691</vt:lpwstr>
  </property>
</Properties>
</file>